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1"/>
  </p:notesMasterIdLst>
  <p:sldIdLst>
    <p:sldId id="324" r:id="rId2"/>
    <p:sldId id="338" r:id="rId3"/>
    <p:sldId id="335" r:id="rId4"/>
    <p:sldId id="328" r:id="rId5"/>
    <p:sldId id="271" r:id="rId6"/>
    <p:sldId id="260" r:id="rId7"/>
    <p:sldId id="261" r:id="rId8"/>
    <p:sldId id="263" r:id="rId9"/>
    <p:sldId id="275" r:id="rId10"/>
    <p:sldId id="322" r:id="rId11"/>
    <p:sldId id="293" r:id="rId12"/>
    <p:sldId id="325" r:id="rId13"/>
    <p:sldId id="295" r:id="rId14"/>
    <p:sldId id="326" r:id="rId15"/>
    <p:sldId id="294" r:id="rId16"/>
    <p:sldId id="336" r:id="rId17"/>
    <p:sldId id="337" r:id="rId18"/>
    <p:sldId id="296" r:id="rId19"/>
    <p:sldId id="300" r:id="rId20"/>
    <p:sldId id="297" r:id="rId21"/>
    <p:sldId id="310" r:id="rId22"/>
    <p:sldId id="301" r:id="rId23"/>
    <p:sldId id="302" r:id="rId24"/>
    <p:sldId id="307" r:id="rId25"/>
    <p:sldId id="309" r:id="rId26"/>
    <p:sldId id="285" r:id="rId27"/>
    <p:sldId id="317" r:id="rId28"/>
    <p:sldId id="331" r:id="rId29"/>
    <p:sldId id="332" r:id="rId30"/>
    <p:sldId id="333" r:id="rId31"/>
    <p:sldId id="334" r:id="rId32"/>
    <p:sldId id="316" r:id="rId33"/>
    <p:sldId id="330" r:id="rId34"/>
    <p:sldId id="282" r:id="rId35"/>
    <p:sldId id="319" r:id="rId36"/>
    <p:sldId id="276" r:id="rId37"/>
    <p:sldId id="318" r:id="rId38"/>
    <p:sldId id="311" r:id="rId39"/>
    <p:sldId id="320" r:id="rId4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B000"/>
    <a:srgbClr val="008900"/>
    <a:srgbClr val="898989"/>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94" autoAdjust="0"/>
    <p:restoredTop sz="72337" autoAdjust="0"/>
  </p:normalViewPr>
  <p:slideViewPr>
    <p:cSldViewPr snapToGrid="0" snapToObjects="1">
      <p:cViewPr varScale="1">
        <p:scale>
          <a:sx n="71" d="100"/>
          <a:sy n="71" d="100"/>
        </p:scale>
        <p:origin x="-1416" y="-104"/>
      </p:cViewPr>
      <p:guideLst>
        <p:guide orient="horz" pos="2160"/>
        <p:guide pos="2880"/>
      </p:guideLst>
    </p:cSldViewPr>
  </p:slideViewPr>
  <p:outlineViewPr>
    <p:cViewPr>
      <p:scale>
        <a:sx n="33" d="100"/>
        <a:sy n="33" d="100"/>
      </p:scale>
      <p:origin x="0" y="3176"/>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notesMaster" Target="notesMasters/notesMaster1.xml"/><Relationship Id="rId42" Type="http://schemas.openxmlformats.org/officeDocument/2006/relationships/printerSettings" Target="printerSettings/printerSettings1.bin"/><Relationship Id="rId43" Type="http://schemas.openxmlformats.org/officeDocument/2006/relationships/presProps" Target="presProps.xml"/><Relationship Id="rId44" Type="http://schemas.openxmlformats.org/officeDocument/2006/relationships/viewProps" Target="viewProps.xml"/><Relationship Id="rId45"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F80538C-D140-B94F-8E3C-84FD1BABA9BA}" type="datetimeFigureOut">
              <a:rPr lang="en-US" smtClean="0"/>
              <a:t>6/21/17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BBF2E81-59DA-1040-BFBE-E5FEA9991D5C}" type="slidenum">
              <a:rPr lang="en-US" smtClean="0"/>
              <a:t>‹#›</a:t>
            </a:fld>
            <a:endParaRPr lang="en-US"/>
          </a:p>
        </p:txBody>
      </p:sp>
    </p:spTree>
    <p:extLst>
      <p:ext uri="{BB962C8B-B14F-4D97-AF65-F5344CB8AC3E}">
        <p14:creationId xmlns:p14="http://schemas.microsoft.com/office/powerpoint/2010/main" val="444051902"/>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smtClean="0">
                <a:solidFill>
                  <a:srgbClr val="FF0000"/>
                </a:solidFill>
              </a:rPr>
              <a:t>For</a:t>
            </a:r>
            <a:r>
              <a:rPr lang="en-US" b="0" baseline="0" dirty="0" smtClean="0">
                <a:solidFill>
                  <a:srgbClr val="FF0000"/>
                </a:solidFill>
              </a:rPr>
              <a:t> my DS project, I decided to look at unstructured data (aka “text”) to predict the rise and fall of stock prices.</a:t>
            </a:r>
          </a:p>
          <a:p>
            <a:endParaRPr lang="en-US" b="0" baseline="0" dirty="0" smtClean="0">
              <a:solidFill>
                <a:srgbClr val="FF0000"/>
              </a:solidFill>
            </a:endParaRPr>
          </a:p>
          <a:p>
            <a:r>
              <a:rPr lang="en-US" sz="1200" dirty="0" smtClean="0"/>
              <a:t>Usually when we talk about financial data, the first thing that comes to mind is pricing data (smoothing/ARIMA).</a:t>
            </a:r>
            <a:r>
              <a:rPr lang="en-US" sz="1200" baseline="0" dirty="0" smtClean="0"/>
              <a:t> Traditionally, it involves a lot of information about a company’s performance in numbers, you have traditional providers like Bloomberg and Reuters, which offer an abundance of pricing data related to specific companies, and </a:t>
            </a:r>
            <a:r>
              <a:rPr lang="en-US" sz="1200" dirty="0" smtClean="0"/>
              <a:t>techniques for studying numeric, well-structured data are very well-developed. </a:t>
            </a:r>
          </a:p>
          <a:p>
            <a:endParaRPr lang="en-US" sz="1200" dirty="0" smtClean="0"/>
          </a:p>
          <a:p>
            <a:r>
              <a:rPr lang="en-US" sz="1200" dirty="0" smtClean="0"/>
              <a:t>On the other hand, using unstructured (“text”) data in finance is</a:t>
            </a:r>
            <a:r>
              <a:rPr lang="en-US" sz="1200" baseline="0" dirty="0" smtClean="0"/>
              <a:t> still a very green area. There </a:t>
            </a:r>
            <a:r>
              <a:rPr lang="en-US" sz="1200" b="1" i="1" baseline="0" dirty="0" smtClean="0"/>
              <a:t>are</a:t>
            </a:r>
            <a:r>
              <a:rPr lang="en-US" sz="1200" i="1" baseline="0" dirty="0" smtClean="0"/>
              <a:t> </a:t>
            </a:r>
            <a:r>
              <a:rPr lang="en-US" sz="1200" baseline="0" dirty="0" smtClean="0"/>
              <a:t>some experts who are looking at things </a:t>
            </a:r>
            <a:r>
              <a:rPr lang="en-US" sz="1200" dirty="0" smtClean="0"/>
              <a:t>like annual reports, broker research, investor relations presentations, 3</a:t>
            </a:r>
            <a:r>
              <a:rPr lang="en-US" sz="1200" baseline="30000" dirty="0" smtClean="0"/>
              <a:t>rd</a:t>
            </a:r>
            <a:r>
              <a:rPr lang="en-US" sz="1200" dirty="0" smtClean="0"/>
              <a:t> party research</a:t>
            </a:r>
            <a:r>
              <a:rPr lang="en-US" sz="1200" baseline="0" dirty="0" smtClean="0"/>
              <a:t> and </a:t>
            </a:r>
            <a:r>
              <a:rPr lang="en-US" sz="1200" dirty="0" smtClean="0"/>
              <a:t>news and press releases.</a:t>
            </a:r>
            <a:r>
              <a:rPr lang="en-US" sz="1200" baseline="0" dirty="0" smtClean="0"/>
              <a:t> But it’s still an emerging field. </a:t>
            </a:r>
          </a:p>
          <a:p>
            <a:endParaRPr lang="en-US" b="0" dirty="0">
              <a:solidFill>
                <a:srgbClr val="FF0000"/>
              </a:solidFill>
            </a:endParaRPr>
          </a:p>
        </p:txBody>
      </p:sp>
      <p:sp>
        <p:nvSpPr>
          <p:cNvPr id="4" name="Slide Number Placeholder 3"/>
          <p:cNvSpPr>
            <a:spLocks noGrp="1"/>
          </p:cNvSpPr>
          <p:nvPr>
            <p:ph type="sldNum" sz="quarter" idx="10"/>
          </p:nvPr>
        </p:nvSpPr>
        <p:spPr/>
        <p:txBody>
          <a:bodyPr/>
          <a:lstStyle/>
          <a:p>
            <a:fld id="{ABBF2E81-59DA-1040-BFBE-E5FEA9991D5C}" type="slidenum">
              <a:rPr lang="en-US" smtClean="0"/>
              <a:t>1</a:t>
            </a:fld>
            <a:endParaRPr lang="en-US"/>
          </a:p>
        </p:txBody>
      </p:sp>
    </p:spTree>
    <p:extLst>
      <p:ext uri="{BB962C8B-B14F-4D97-AF65-F5344CB8AC3E}">
        <p14:creationId xmlns:p14="http://schemas.microsoft.com/office/powerpoint/2010/main" val="5623302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ABBF2E81-59DA-1040-BFBE-E5FEA9991D5C}" type="slidenum">
              <a:rPr lang="en-US" smtClean="0"/>
              <a:t>10</a:t>
            </a:fld>
            <a:endParaRPr lang="en-US"/>
          </a:p>
        </p:txBody>
      </p:sp>
    </p:spTree>
    <p:extLst>
      <p:ext uri="{BB962C8B-B14F-4D97-AF65-F5344CB8AC3E}">
        <p14:creationId xmlns:p14="http://schemas.microsoft.com/office/powerpoint/2010/main" val="33316035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457200" rtl="0" eaLnBrk="1" fontAlgn="auto" latinLnBrk="0" hangingPunct="1">
              <a:lnSpc>
                <a:spcPct val="100000"/>
              </a:lnSpc>
              <a:spcBef>
                <a:spcPts val="0"/>
              </a:spcBef>
              <a:spcAft>
                <a:spcPts val="0"/>
              </a:spcAft>
              <a:buClrTx/>
              <a:buSzTx/>
              <a:buFont typeface="Arial"/>
              <a:buChar char="•"/>
              <a:tabLst/>
              <a:defRPr/>
            </a:pPr>
            <a:r>
              <a:rPr lang="en-US" dirty="0" smtClean="0"/>
              <a:t>What are you trying to say?</a:t>
            </a:r>
          </a:p>
          <a:p>
            <a:pPr marL="171450" marR="0" indent="-171450" algn="l" defTabSz="457200" rtl="0" eaLnBrk="1" fontAlgn="auto" latinLnBrk="0" hangingPunct="1">
              <a:lnSpc>
                <a:spcPct val="100000"/>
              </a:lnSpc>
              <a:spcBef>
                <a:spcPts val="0"/>
              </a:spcBef>
              <a:spcAft>
                <a:spcPts val="0"/>
              </a:spcAft>
              <a:buClrTx/>
              <a:buSzTx/>
              <a:buFont typeface="Arial"/>
              <a:buChar char="•"/>
              <a:tabLst/>
              <a:defRPr/>
            </a:pPr>
            <a:r>
              <a:rPr lang="en-US" dirty="0" smtClean="0"/>
              <a:t>What questions do they have?</a:t>
            </a:r>
          </a:p>
          <a:p>
            <a:pPr marL="171450" marR="0" indent="-171450" algn="l" defTabSz="457200" rtl="0" eaLnBrk="1" fontAlgn="auto" latinLnBrk="0" hangingPunct="1">
              <a:lnSpc>
                <a:spcPct val="100000"/>
              </a:lnSpc>
              <a:spcBef>
                <a:spcPts val="0"/>
              </a:spcBef>
              <a:spcAft>
                <a:spcPts val="0"/>
              </a:spcAft>
              <a:buClrTx/>
              <a:buSzTx/>
              <a:buFont typeface="Arial"/>
              <a:buChar char="•"/>
              <a:tabLst/>
              <a:defRPr/>
            </a:pPr>
            <a:r>
              <a:rPr lang="en-US" dirty="0" smtClean="0"/>
              <a:t>What answers</a:t>
            </a:r>
            <a:r>
              <a:rPr lang="en-US" baseline="0" dirty="0" smtClean="0"/>
              <a:t> </a:t>
            </a:r>
            <a:r>
              <a:rPr lang="en-US" dirty="0" smtClean="0"/>
              <a:t>do you find for them? </a:t>
            </a:r>
          </a:p>
          <a:p>
            <a:pPr marL="171450" marR="0" indent="-171450" algn="l" defTabSz="457200" rtl="0" eaLnBrk="1" fontAlgn="auto" latinLnBrk="0" hangingPunct="1">
              <a:lnSpc>
                <a:spcPct val="100000"/>
              </a:lnSpc>
              <a:spcBef>
                <a:spcPts val="0"/>
              </a:spcBef>
              <a:spcAft>
                <a:spcPts val="0"/>
              </a:spcAft>
              <a:buClrTx/>
              <a:buSzTx/>
              <a:buFont typeface="Arial"/>
              <a:buChar char="•"/>
              <a:tabLst/>
              <a:defRPr/>
            </a:pPr>
            <a:r>
              <a:rPr lang="en-US" dirty="0" smtClean="0"/>
              <a:t>What other questions does it inspire? </a:t>
            </a:r>
          </a:p>
          <a:p>
            <a:pPr marL="171450" marR="0" indent="-171450" algn="l" defTabSz="457200" rtl="0" eaLnBrk="1" fontAlgn="auto" latinLnBrk="0" hangingPunct="1">
              <a:lnSpc>
                <a:spcPct val="100000"/>
              </a:lnSpc>
              <a:spcBef>
                <a:spcPts val="0"/>
              </a:spcBef>
              <a:spcAft>
                <a:spcPts val="0"/>
              </a:spcAft>
              <a:buClrTx/>
              <a:buSzTx/>
              <a:buFont typeface="Arial"/>
              <a:buChar char="•"/>
              <a:tabLst/>
              <a:defRPr/>
            </a:pPr>
            <a:r>
              <a:rPr lang="en-US" dirty="0" smtClean="0"/>
              <a:t>What conversations</a:t>
            </a:r>
            <a:r>
              <a:rPr lang="en-US" baseline="0" dirty="0" smtClean="0"/>
              <a:t> </a:t>
            </a:r>
            <a:r>
              <a:rPr lang="en-US" dirty="0" smtClean="0"/>
              <a:t>will result?</a:t>
            </a:r>
          </a:p>
          <a:p>
            <a:pPr marL="0" marR="0" indent="0" algn="l" defTabSz="457200" rtl="0" eaLnBrk="1" fontAlgn="auto" latinLnBrk="0" hangingPunct="1">
              <a:lnSpc>
                <a:spcPct val="100000"/>
              </a:lnSpc>
              <a:spcBef>
                <a:spcPts val="0"/>
              </a:spcBef>
              <a:spcAft>
                <a:spcPts val="0"/>
              </a:spcAft>
              <a:buClrTx/>
              <a:buSzTx/>
              <a:buFont typeface="Arial"/>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 typeface="Arial"/>
              <a:buNone/>
              <a:tabLst/>
              <a:defRPr/>
            </a:pPr>
            <a:r>
              <a:rPr lang="en-US" dirty="0" smtClean="0"/>
              <a:t>The point is that your viewers should take something away from the</a:t>
            </a:r>
            <a:r>
              <a:rPr lang="en-US" baseline="0" dirty="0" smtClean="0"/>
              <a:t> </a:t>
            </a:r>
            <a:r>
              <a:rPr lang="en-US" dirty="0" smtClean="0"/>
              <a:t>time they spend with your visualization.</a:t>
            </a:r>
          </a:p>
          <a:p>
            <a:pPr marL="0" marR="0" indent="0" algn="l" defTabSz="457200" rtl="0" eaLnBrk="1" fontAlgn="auto" latinLnBrk="0" hangingPunct="1">
              <a:lnSpc>
                <a:spcPct val="100000"/>
              </a:lnSpc>
              <a:spcBef>
                <a:spcPts val="0"/>
              </a:spcBef>
              <a:spcAft>
                <a:spcPts val="0"/>
              </a:spcAft>
              <a:buClrTx/>
              <a:buSzTx/>
              <a:buFont typeface="Arial"/>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 typeface="Arial"/>
              <a:buNone/>
              <a:tabLst/>
              <a:defRPr/>
            </a:pPr>
            <a:endParaRPr lang="en-US" dirty="0"/>
          </a:p>
        </p:txBody>
      </p:sp>
      <p:sp>
        <p:nvSpPr>
          <p:cNvPr id="4" name="Slide Number Placeholder 3"/>
          <p:cNvSpPr>
            <a:spLocks noGrp="1"/>
          </p:cNvSpPr>
          <p:nvPr>
            <p:ph type="sldNum" sz="quarter" idx="10"/>
          </p:nvPr>
        </p:nvSpPr>
        <p:spPr/>
        <p:txBody>
          <a:bodyPr/>
          <a:lstStyle/>
          <a:p>
            <a:fld id="{ABBF2E81-59DA-1040-BFBE-E5FEA9991D5C}" type="slidenum">
              <a:rPr lang="en-US" smtClean="0"/>
              <a:t>11</a:t>
            </a:fld>
            <a:endParaRPr lang="en-US"/>
          </a:p>
        </p:txBody>
      </p:sp>
    </p:spTree>
    <p:extLst>
      <p:ext uri="{BB962C8B-B14F-4D97-AF65-F5344CB8AC3E}">
        <p14:creationId xmlns:p14="http://schemas.microsoft.com/office/powerpoint/2010/main" val="33316035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457200" rtl="0" eaLnBrk="1" fontAlgn="auto" latinLnBrk="0" hangingPunct="1">
              <a:lnSpc>
                <a:spcPct val="100000"/>
              </a:lnSpc>
              <a:spcBef>
                <a:spcPts val="0"/>
              </a:spcBef>
              <a:spcAft>
                <a:spcPts val="0"/>
              </a:spcAft>
              <a:buClrTx/>
              <a:buSzTx/>
              <a:buFont typeface="Arial"/>
              <a:buChar char="•"/>
              <a:tabLst/>
              <a:defRPr/>
            </a:pPr>
            <a:r>
              <a:rPr lang="en-US" dirty="0" smtClean="0"/>
              <a:t>What are you trying to say?</a:t>
            </a:r>
          </a:p>
          <a:p>
            <a:pPr marL="171450" marR="0" indent="-171450" algn="l" defTabSz="457200" rtl="0" eaLnBrk="1" fontAlgn="auto" latinLnBrk="0" hangingPunct="1">
              <a:lnSpc>
                <a:spcPct val="100000"/>
              </a:lnSpc>
              <a:spcBef>
                <a:spcPts val="0"/>
              </a:spcBef>
              <a:spcAft>
                <a:spcPts val="0"/>
              </a:spcAft>
              <a:buClrTx/>
              <a:buSzTx/>
              <a:buFont typeface="Arial"/>
              <a:buChar char="•"/>
              <a:tabLst/>
              <a:defRPr/>
            </a:pPr>
            <a:r>
              <a:rPr lang="en-US" dirty="0" smtClean="0"/>
              <a:t>What questions do they have?</a:t>
            </a:r>
          </a:p>
          <a:p>
            <a:pPr marL="171450" marR="0" indent="-171450" algn="l" defTabSz="457200" rtl="0" eaLnBrk="1" fontAlgn="auto" latinLnBrk="0" hangingPunct="1">
              <a:lnSpc>
                <a:spcPct val="100000"/>
              </a:lnSpc>
              <a:spcBef>
                <a:spcPts val="0"/>
              </a:spcBef>
              <a:spcAft>
                <a:spcPts val="0"/>
              </a:spcAft>
              <a:buClrTx/>
              <a:buSzTx/>
              <a:buFont typeface="Arial"/>
              <a:buChar char="•"/>
              <a:tabLst/>
              <a:defRPr/>
            </a:pPr>
            <a:r>
              <a:rPr lang="en-US" dirty="0" smtClean="0"/>
              <a:t>What answers</a:t>
            </a:r>
            <a:r>
              <a:rPr lang="en-US" baseline="0" dirty="0" smtClean="0"/>
              <a:t> </a:t>
            </a:r>
            <a:r>
              <a:rPr lang="en-US" dirty="0" smtClean="0"/>
              <a:t>do you find for them? </a:t>
            </a:r>
          </a:p>
          <a:p>
            <a:pPr marL="171450" marR="0" indent="-171450" algn="l" defTabSz="457200" rtl="0" eaLnBrk="1" fontAlgn="auto" latinLnBrk="0" hangingPunct="1">
              <a:lnSpc>
                <a:spcPct val="100000"/>
              </a:lnSpc>
              <a:spcBef>
                <a:spcPts val="0"/>
              </a:spcBef>
              <a:spcAft>
                <a:spcPts val="0"/>
              </a:spcAft>
              <a:buClrTx/>
              <a:buSzTx/>
              <a:buFont typeface="Arial"/>
              <a:buChar char="•"/>
              <a:tabLst/>
              <a:defRPr/>
            </a:pPr>
            <a:r>
              <a:rPr lang="en-US" dirty="0" smtClean="0"/>
              <a:t>What other questions does it inspire? </a:t>
            </a:r>
          </a:p>
          <a:p>
            <a:pPr marL="171450" marR="0" indent="-171450" algn="l" defTabSz="457200" rtl="0" eaLnBrk="1" fontAlgn="auto" latinLnBrk="0" hangingPunct="1">
              <a:lnSpc>
                <a:spcPct val="100000"/>
              </a:lnSpc>
              <a:spcBef>
                <a:spcPts val="0"/>
              </a:spcBef>
              <a:spcAft>
                <a:spcPts val="0"/>
              </a:spcAft>
              <a:buClrTx/>
              <a:buSzTx/>
              <a:buFont typeface="Arial"/>
              <a:buChar char="•"/>
              <a:tabLst/>
              <a:defRPr/>
            </a:pPr>
            <a:r>
              <a:rPr lang="en-US" dirty="0" smtClean="0"/>
              <a:t>What conversations</a:t>
            </a:r>
            <a:r>
              <a:rPr lang="en-US" baseline="0" dirty="0" smtClean="0"/>
              <a:t> </a:t>
            </a:r>
            <a:r>
              <a:rPr lang="en-US" dirty="0" smtClean="0"/>
              <a:t>will result?</a:t>
            </a:r>
          </a:p>
          <a:p>
            <a:pPr marL="0" marR="0" indent="0" algn="l" defTabSz="457200" rtl="0" eaLnBrk="1" fontAlgn="auto" latinLnBrk="0" hangingPunct="1">
              <a:lnSpc>
                <a:spcPct val="100000"/>
              </a:lnSpc>
              <a:spcBef>
                <a:spcPts val="0"/>
              </a:spcBef>
              <a:spcAft>
                <a:spcPts val="0"/>
              </a:spcAft>
              <a:buClrTx/>
              <a:buSzTx/>
              <a:buFont typeface="Arial"/>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 typeface="Arial"/>
              <a:buNone/>
              <a:tabLst/>
              <a:defRPr/>
            </a:pPr>
            <a:r>
              <a:rPr lang="en-US" dirty="0" smtClean="0"/>
              <a:t>The point is that your viewers should take something away from the</a:t>
            </a:r>
            <a:r>
              <a:rPr lang="en-US" baseline="0" dirty="0" smtClean="0"/>
              <a:t> </a:t>
            </a:r>
            <a:r>
              <a:rPr lang="en-US" dirty="0" smtClean="0"/>
              <a:t>time they spend with your visualization.</a:t>
            </a:r>
          </a:p>
          <a:p>
            <a:pPr marL="0" marR="0" indent="0" algn="l" defTabSz="457200" rtl="0" eaLnBrk="1" fontAlgn="auto" latinLnBrk="0" hangingPunct="1">
              <a:lnSpc>
                <a:spcPct val="100000"/>
              </a:lnSpc>
              <a:spcBef>
                <a:spcPts val="0"/>
              </a:spcBef>
              <a:spcAft>
                <a:spcPts val="0"/>
              </a:spcAft>
              <a:buClrTx/>
              <a:buSzTx/>
              <a:buFont typeface="Arial"/>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 typeface="Arial"/>
              <a:buNone/>
              <a:tabLst/>
              <a:defRPr/>
            </a:pPr>
            <a:endParaRPr lang="en-US" dirty="0"/>
          </a:p>
        </p:txBody>
      </p:sp>
      <p:sp>
        <p:nvSpPr>
          <p:cNvPr id="4" name="Slide Number Placeholder 3"/>
          <p:cNvSpPr>
            <a:spLocks noGrp="1"/>
          </p:cNvSpPr>
          <p:nvPr>
            <p:ph type="sldNum" sz="quarter" idx="10"/>
          </p:nvPr>
        </p:nvSpPr>
        <p:spPr/>
        <p:txBody>
          <a:bodyPr/>
          <a:lstStyle/>
          <a:p>
            <a:fld id="{ABBF2E81-59DA-1040-BFBE-E5FEA9991D5C}" type="slidenum">
              <a:rPr lang="en-US" smtClean="0"/>
              <a:t>12</a:t>
            </a:fld>
            <a:endParaRPr lang="en-US"/>
          </a:p>
        </p:txBody>
      </p:sp>
    </p:spTree>
    <p:extLst>
      <p:ext uri="{BB962C8B-B14F-4D97-AF65-F5344CB8AC3E}">
        <p14:creationId xmlns:p14="http://schemas.microsoft.com/office/powerpoint/2010/main" val="33316035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 typeface="Arial"/>
              <a:buNone/>
              <a:tabLst/>
              <a:defRPr/>
            </a:pPr>
            <a:endParaRPr lang="en-US" dirty="0"/>
          </a:p>
        </p:txBody>
      </p:sp>
      <p:sp>
        <p:nvSpPr>
          <p:cNvPr id="4" name="Slide Number Placeholder 3"/>
          <p:cNvSpPr>
            <a:spLocks noGrp="1"/>
          </p:cNvSpPr>
          <p:nvPr>
            <p:ph type="sldNum" sz="quarter" idx="10"/>
          </p:nvPr>
        </p:nvSpPr>
        <p:spPr/>
        <p:txBody>
          <a:bodyPr/>
          <a:lstStyle/>
          <a:p>
            <a:fld id="{ABBF2E81-59DA-1040-BFBE-E5FEA9991D5C}" type="slidenum">
              <a:rPr lang="en-US" smtClean="0"/>
              <a:t>13</a:t>
            </a:fld>
            <a:endParaRPr lang="en-US"/>
          </a:p>
        </p:txBody>
      </p:sp>
    </p:spTree>
    <p:extLst>
      <p:ext uri="{BB962C8B-B14F-4D97-AF65-F5344CB8AC3E}">
        <p14:creationId xmlns:p14="http://schemas.microsoft.com/office/powerpoint/2010/main" val="33316035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I’m quite</a:t>
            </a:r>
            <a:r>
              <a:rPr lang="en-US" sz="1200" kern="1200" baseline="0" dirty="0" smtClean="0">
                <a:solidFill>
                  <a:schemeClr val="tx1"/>
                </a:solidFill>
                <a:latin typeface="+mn-lt"/>
                <a:ea typeface="+mn-ea"/>
                <a:cs typeface="+mn-cs"/>
              </a:rPr>
              <a:t> pleased with </a:t>
            </a:r>
            <a:r>
              <a:rPr lang="en-US" sz="1200" kern="1200" dirty="0" smtClean="0">
                <a:solidFill>
                  <a:schemeClr val="tx1"/>
                </a:solidFill>
                <a:latin typeface="+mn-lt"/>
                <a:ea typeface="+mn-ea"/>
                <a:cs typeface="+mn-cs"/>
              </a:rPr>
              <a:t>this chart, there are entire islands dedicated to tech-related</a:t>
            </a:r>
            <a:r>
              <a:rPr lang="en-US" sz="1200" kern="1200" baseline="0" dirty="0" smtClean="0">
                <a:solidFill>
                  <a:schemeClr val="tx1"/>
                </a:solidFill>
                <a:latin typeface="+mn-lt"/>
                <a:ea typeface="+mn-ea"/>
                <a:cs typeface="+mn-cs"/>
              </a:rPr>
              <a:t> stock news and politics</a:t>
            </a:r>
            <a:r>
              <a:rPr lang="en-US" sz="1200" kern="1200" dirty="0" smtClean="0">
                <a:solidFill>
                  <a:schemeClr val="tx1"/>
                </a:solidFill>
                <a:latin typeface="+mn-lt"/>
                <a:ea typeface="+mn-ea"/>
                <a:cs typeface="+mn-cs"/>
              </a:rPr>
              <a:t>. This showed a solid step towards a concept or topic-based representation of the tweets that wasn’t focused on Keywords.</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The chart also showed tweets with similar topics mapped closer together. </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Pay attention to how close business (grey) and marketing (dark pink) are, and how far innovation/future (orange) is away from fun and partying (purple).</a:t>
            </a:r>
          </a:p>
          <a:p>
            <a:r>
              <a:rPr lang="en-US" sz="1200" kern="1200" dirty="0" smtClean="0">
                <a:solidFill>
                  <a:schemeClr val="tx1"/>
                </a:solidFill>
                <a:latin typeface="+mn-lt"/>
                <a:ea typeface="+mn-ea"/>
                <a:cs typeface="+mn-cs"/>
              </a:rPr>
              <a:t>Does that mean the two can’t go hand in hand? Is this graph telling us something? </a:t>
            </a:r>
          </a:p>
          <a:p>
            <a:r>
              <a:rPr lang="en-US" sz="1200" kern="1200" dirty="0" smtClean="0">
                <a:solidFill>
                  <a:schemeClr val="tx1"/>
                </a:solidFill>
                <a:latin typeface="+mn-lt"/>
                <a:ea typeface="+mn-ea"/>
                <a:cs typeface="+mn-cs"/>
              </a:rPr>
              <a:t>We also wanted to put some of the less classical, more topical and popular approaches to NLP to the test on the collected tweets.</a:t>
            </a:r>
          </a:p>
          <a:p>
            <a:pPr marL="0" marR="0" indent="0" algn="l" defTabSz="457200" rtl="0" eaLnBrk="1" fontAlgn="auto" latinLnBrk="0" hangingPunct="1">
              <a:lnSpc>
                <a:spcPct val="100000"/>
              </a:lnSpc>
              <a:spcBef>
                <a:spcPts val="0"/>
              </a:spcBef>
              <a:spcAft>
                <a:spcPts val="0"/>
              </a:spcAft>
              <a:buClrTx/>
              <a:buSzTx/>
              <a:buFont typeface="Arial"/>
              <a:buNone/>
              <a:tabLst/>
              <a:defRPr/>
            </a:pPr>
            <a:endParaRPr lang="en-US" dirty="0"/>
          </a:p>
          <a:p>
            <a:pPr marL="0" marR="0" indent="0" algn="l" defTabSz="457200" rtl="0" eaLnBrk="1" fontAlgn="auto" latinLnBrk="0" hangingPunct="1">
              <a:lnSpc>
                <a:spcPct val="100000"/>
              </a:lnSpc>
              <a:spcBef>
                <a:spcPts val="0"/>
              </a:spcBef>
              <a:spcAft>
                <a:spcPts val="0"/>
              </a:spcAft>
              <a:buClrTx/>
              <a:buSzTx/>
              <a:buFont typeface="Arial"/>
              <a:buNone/>
              <a:tabLst/>
              <a:defRPr/>
            </a:pPr>
            <a:r>
              <a:rPr lang="en-US" dirty="0"/>
              <a:t>----- Meeting Notes (6/15/17 12:02) -----</a:t>
            </a:r>
          </a:p>
          <a:p>
            <a:pPr marL="0" marR="0" indent="0" algn="l" defTabSz="457200" rtl="0" eaLnBrk="1" fontAlgn="auto" latinLnBrk="0" hangingPunct="1">
              <a:lnSpc>
                <a:spcPct val="100000"/>
              </a:lnSpc>
              <a:spcBef>
                <a:spcPts val="0"/>
              </a:spcBef>
              <a:spcAft>
                <a:spcPts val="0"/>
              </a:spcAft>
              <a:buClrTx/>
              <a:buSzTx/>
              <a:buFont typeface="Arial"/>
              <a:buNone/>
              <a:tabLst/>
              <a:defRPr/>
            </a:pPr>
            <a:r>
              <a:rPr lang="en-US" dirty="0"/>
              <a:t>DB Scan where you have nice clusters like this.</a:t>
            </a:r>
          </a:p>
          <a:p>
            <a:pPr marL="0" marR="0" indent="0" algn="l" defTabSz="457200" rtl="0" eaLnBrk="1" fontAlgn="auto" latinLnBrk="0" hangingPunct="1">
              <a:lnSpc>
                <a:spcPct val="100000"/>
              </a:lnSpc>
              <a:spcBef>
                <a:spcPts val="0"/>
              </a:spcBef>
              <a:spcAft>
                <a:spcPts val="0"/>
              </a:spcAft>
              <a:buClrTx/>
              <a:buSzTx/>
              <a:buFont typeface="Arial"/>
              <a:buNone/>
              <a:tabLst/>
              <a:defRPr/>
            </a:pPr>
            <a:r>
              <a:rPr lang="en-US" dirty="0"/>
              <a:t>- a lot of points might not get included though</a:t>
            </a:r>
          </a:p>
          <a:p>
            <a:pPr marL="0" marR="0" indent="0" algn="l" defTabSz="457200" rtl="0" eaLnBrk="1" fontAlgn="auto" latinLnBrk="0" hangingPunct="1">
              <a:lnSpc>
                <a:spcPct val="100000"/>
              </a:lnSpc>
              <a:spcBef>
                <a:spcPts val="0"/>
              </a:spcBef>
              <a:spcAft>
                <a:spcPts val="0"/>
              </a:spcAft>
              <a:buClrTx/>
              <a:buSzTx/>
              <a:buFont typeface="Arial"/>
              <a:buNone/>
              <a:tabLst/>
              <a:defRPr/>
            </a:pPr>
            <a:endParaRPr lang="en-US" dirty="0"/>
          </a:p>
          <a:p>
            <a:pPr marL="0" marR="0" indent="0" algn="l" defTabSz="457200" rtl="0" eaLnBrk="1" fontAlgn="auto" latinLnBrk="0" hangingPunct="1">
              <a:lnSpc>
                <a:spcPct val="100000"/>
              </a:lnSpc>
              <a:spcBef>
                <a:spcPts val="0"/>
              </a:spcBef>
              <a:spcAft>
                <a:spcPts val="0"/>
              </a:spcAft>
              <a:buClrTx/>
              <a:buSzTx/>
              <a:buFont typeface="Arial"/>
              <a:buNone/>
              <a:tabLst/>
              <a:defRPr/>
            </a:pPr>
            <a:r>
              <a:rPr lang="en-US" dirty="0"/>
              <a:t>Chris Olah</a:t>
            </a:r>
          </a:p>
          <a:p>
            <a:pPr marL="0" marR="0" indent="0" algn="l" defTabSz="457200" rtl="0" eaLnBrk="1" fontAlgn="auto" latinLnBrk="0" hangingPunct="1">
              <a:lnSpc>
                <a:spcPct val="100000"/>
              </a:lnSpc>
              <a:spcBef>
                <a:spcPts val="0"/>
              </a:spcBef>
              <a:spcAft>
                <a:spcPts val="0"/>
              </a:spcAft>
              <a:buClrTx/>
              <a:buSzTx/>
              <a:buFont typeface="Arial"/>
              <a:buNone/>
              <a:tabLst/>
              <a:defRPr/>
            </a:pPr>
            <a:endParaRPr lang="en-US" dirty="0"/>
          </a:p>
          <a:p>
            <a:pPr marL="0" marR="0" indent="0" algn="l" defTabSz="457200" rtl="0" eaLnBrk="1" fontAlgn="auto" latinLnBrk="0" hangingPunct="1">
              <a:lnSpc>
                <a:spcPct val="100000"/>
              </a:lnSpc>
              <a:spcBef>
                <a:spcPts val="0"/>
              </a:spcBef>
              <a:spcAft>
                <a:spcPts val="0"/>
              </a:spcAft>
              <a:buClrTx/>
              <a:buSzTx/>
              <a:buFont typeface="Arial"/>
              <a:buNone/>
              <a:tabLst/>
              <a:defRPr/>
            </a:pPr>
            <a:r>
              <a:rPr lang="en-US" dirty="0"/>
              <a:t>   </a:t>
            </a:r>
          </a:p>
        </p:txBody>
      </p:sp>
      <p:sp>
        <p:nvSpPr>
          <p:cNvPr id="4" name="Slide Number Placeholder 3"/>
          <p:cNvSpPr>
            <a:spLocks noGrp="1"/>
          </p:cNvSpPr>
          <p:nvPr>
            <p:ph type="sldNum" sz="quarter" idx="10"/>
          </p:nvPr>
        </p:nvSpPr>
        <p:spPr/>
        <p:txBody>
          <a:bodyPr/>
          <a:lstStyle/>
          <a:p>
            <a:fld id="{ABBF2E81-59DA-1040-BFBE-E5FEA9991D5C}" type="slidenum">
              <a:rPr lang="en-US" smtClean="0"/>
              <a:t>14</a:t>
            </a:fld>
            <a:endParaRPr lang="en-US"/>
          </a:p>
        </p:txBody>
      </p:sp>
    </p:spTree>
    <p:extLst>
      <p:ext uri="{BB962C8B-B14F-4D97-AF65-F5344CB8AC3E}">
        <p14:creationId xmlns:p14="http://schemas.microsoft.com/office/powerpoint/2010/main" val="33316035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457200" rtl="0" eaLnBrk="1" fontAlgn="auto" latinLnBrk="0" hangingPunct="1">
              <a:lnSpc>
                <a:spcPct val="100000"/>
              </a:lnSpc>
              <a:spcBef>
                <a:spcPts val="0"/>
              </a:spcBef>
              <a:spcAft>
                <a:spcPts val="0"/>
              </a:spcAft>
              <a:buClrTx/>
              <a:buSzTx/>
              <a:buFont typeface="Arial"/>
              <a:buChar char="•"/>
              <a:tabLst/>
              <a:defRPr/>
            </a:pPr>
            <a:r>
              <a:rPr lang="en-US" dirty="0" smtClean="0"/>
              <a:t>Thanks, positive</a:t>
            </a:r>
            <a:r>
              <a:rPr lang="en-US" baseline="0" dirty="0" smtClean="0"/>
              <a:t> comments?</a:t>
            </a:r>
            <a:endParaRPr lang="en-US" dirty="0"/>
          </a:p>
        </p:txBody>
      </p:sp>
      <p:sp>
        <p:nvSpPr>
          <p:cNvPr id="4" name="Slide Number Placeholder 3"/>
          <p:cNvSpPr>
            <a:spLocks noGrp="1"/>
          </p:cNvSpPr>
          <p:nvPr>
            <p:ph type="sldNum" sz="quarter" idx="10"/>
          </p:nvPr>
        </p:nvSpPr>
        <p:spPr/>
        <p:txBody>
          <a:bodyPr/>
          <a:lstStyle/>
          <a:p>
            <a:fld id="{ABBF2E81-59DA-1040-BFBE-E5FEA9991D5C}" type="slidenum">
              <a:rPr lang="en-US" smtClean="0"/>
              <a:t>15</a:t>
            </a:fld>
            <a:endParaRPr lang="en-US"/>
          </a:p>
        </p:txBody>
      </p:sp>
    </p:spTree>
    <p:extLst>
      <p:ext uri="{BB962C8B-B14F-4D97-AF65-F5344CB8AC3E}">
        <p14:creationId xmlns:p14="http://schemas.microsoft.com/office/powerpoint/2010/main" val="33316035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457200" rtl="0" eaLnBrk="1" fontAlgn="auto" latinLnBrk="0" hangingPunct="1">
              <a:lnSpc>
                <a:spcPct val="100000"/>
              </a:lnSpc>
              <a:spcBef>
                <a:spcPts val="0"/>
              </a:spcBef>
              <a:spcAft>
                <a:spcPts val="0"/>
              </a:spcAft>
              <a:buClrTx/>
              <a:buSzTx/>
              <a:buFont typeface="Arial"/>
              <a:buChar char="•"/>
              <a:tabLst/>
              <a:defRPr/>
            </a:pPr>
            <a:endParaRPr lang="en-US" dirty="0"/>
          </a:p>
        </p:txBody>
      </p:sp>
      <p:sp>
        <p:nvSpPr>
          <p:cNvPr id="4" name="Slide Number Placeholder 3"/>
          <p:cNvSpPr>
            <a:spLocks noGrp="1"/>
          </p:cNvSpPr>
          <p:nvPr>
            <p:ph type="sldNum" sz="quarter" idx="10"/>
          </p:nvPr>
        </p:nvSpPr>
        <p:spPr/>
        <p:txBody>
          <a:bodyPr/>
          <a:lstStyle/>
          <a:p>
            <a:fld id="{ABBF2E81-59DA-1040-BFBE-E5FEA9991D5C}" type="slidenum">
              <a:rPr lang="en-US" smtClean="0"/>
              <a:t>16</a:t>
            </a:fld>
            <a:endParaRPr lang="en-US"/>
          </a:p>
        </p:txBody>
      </p:sp>
    </p:spTree>
    <p:extLst>
      <p:ext uri="{BB962C8B-B14F-4D97-AF65-F5344CB8AC3E}">
        <p14:creationId xmlns:p14="http://schemas.microsoft.com/office/powerpoint/2010/main" val="33316035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ABBF2E81-59DA-1040-BFBE-E5FEA9991D5C}" type="slidenum">
              <a:rPr lang="en-US" smtClean="0"/>
              <a:t>17</a:t>
            </a:fld>
            <a:endParaRPr lang="en-US"/>
          </a:p>
        </p:txBody>
      </p:sp>
    </p:spTree>
    <p:extLst>
      <p:ext uri="{BB962C8B-B14F-4D97-AF65-F5344CB8AC3E}">
        <p14:creationId xmlns:p14="http://schemas.microsoft.com/office/powerpoint/2010/main" val="33316035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 typeface="Arial"/>
              <a:buNone/>
              <a:tabLst/>
              <a:defRPr/>
            </a:pPr>
            <a:r>
              <a:rPr lang="en-US" dirty="0" smtClean="0"/>
              <a:t>Words that have no meaning and add no values. Taking them away should theoretically highlight</a:t>
            </a:r>
            <a:r>
              <a:rPr lang="en-US" baseline="0" dirty="0" smtClean="0"/>
              <a:t> the nuances in tweets that should help our models.</a:t>
            </a:r>
            <a:endParaRPr lang="en-US" dirty="0" smtClean="0"/>
          </a:p>
          <a:p>
            <a:pPr marL="171450" marR="0" indent="-171450" algn="l" defTabSz="457200" rtl="0" eaLnBrk="1" fontAlgn="auto" latinLnBrk="0" hangingPunct="1">
              <a:lnSpc>
                <a:spcPct val="100000"/>
              </a:lnSpc>
              <a:spcBef>
                <a:spcPts val="0"/>
              </a:spcBef>
              <a:spcAft>
                <a:spcPts val="0"/>
              </a:spcAft>
              <a:buClrTx/>
              <a:buSzTx/>
              <a:buFont typeface="Arial"/>
              <a:buChar char="•"/>
              <a:tabLst/>
              <a:defRPr/>
            </a:pPr>
            <a:endParaRPr lang="en-US" dirty="0" smtClean="0"/>
          </a:p>
          <a:p>
            <a:pPr marL="171450" marR="0" indent="-171450" algn="l" defTabSz="457200" rtl="0" eaLnBrk="1" fontAlgn="auto" latinLnBrk="0" hangingPunct="1">
              <a:lnSpc>
                <a:spcPct val="100000"/>
              </a:lnSpc>
              <a:spcBef>
                <a:spcPts val="0"/>
              </a:spcBef>
              <a:spcAft>
                <a:spcPts val="0"/>
              </a:spcAft>
              <a:buClrTx/>
              <a:buSzTx/>
              <a:buFont typeface="Arial"/>
              <a:buChar char="•"/>
              <a:tabLst/>
              <a:defRPr/>
            </a:pPr>
            <a:r>
              <a:rPr lang="en-US" dirty="0" smtClean="0"/>
              <a:t>What are you trying to say?</a:t>
            </a:r>
          </a:p>
          <a:p>
            <a:pPr marL="171450" marR="0" indent="-171450" algn="l" defTabSz="457200" rtl="0" eaLnBrk="1" fontAlgn="auto" latinLnBrk="0" hangingPunct="1">
              <a:lnSpc>
                <a:spcPct val="100000"/>
              </a:lnSpc>
              <a:spcBef>
                <a:spcPts val="0"/>
              </a:spcBef>
              <a:spcAft>
                <a:spcPts val="0"/>
              </a:spcAft>
              <a:buClrTx/>
              <a:buSzTx/>
              <a:buFont typeface="Arial"/>
              <a:buChar char="•"/>
              <a:tabLst/>
              <a:defRPr/>
            </a:pPr>
            <a:r>
              <a:rPr lang="en-US" dirty="0" smtClean="0"/>
              <a:t>What questions do they have?</a:t>
            </a:r>
          </a:p>
          <a:p>
            <a:pPr marL="171450" marR="0" indent="-171450" algn="l" defTabSz="457200" rtl="0" eaLnBrk="1" fontAlgn="auto" latinLnBrk="0" hangingPunct="1">
              <a:lnSpc>
                <a:spcPct val="100000"/>
              </a:lnSpc>
              <a:spcBef>
                <a:spcPts val="0"/>
              </a:spcBef>
              <a:spcAft>
                <a:spcPts val="0"/>
              </a:spcAft>
              <a:buClrTx/>
              <a:buSzTx/>
              <a:buFont typeface="Arial"/>
              <a:buChar char="•"/>
              <a:tabLst/>
              <a:defRPr/>
            </a:pPr>
            <a:r>
              <a:rPr lang="en-US" dirty="0" smtClean="0"/>
              <a:t>What answers</a:t>
            </a:r>
            <a:r>
              <a:rPr lang="en-US" baseline="0" dirty="0" smtClean="0"/>
              <a:t> </a:t>
            </a:r>
            <a:r>
              <a:rPr lang="en-US" dirty="0" smtClean="0"/>
              <a:t>do you find for them? </a:t>
            </a:r>
          </a:p>
          <a:p>
            <a:pPr marL="171450" marR="0" indent="-171450" algn="l" defTabSz="457200" rtl="0" eaLnBrk="1" fontAlgn="auto" latinLnBrk="0" hangingPunct="1">
              <a:lnSpc>
                <a:spcPct val="100000"/>
              </a:lnSpc>
              <a:spcBef>
                <a:spcPts val="0"/>
              </a:spcBef>
              <a:spcAft>
                <a:spcPts val="0"/>
              </a:spcAft>
              <a:buClrTx/>
              <a:buSzTx/>
              <a:buFont typeface="Arial"/>
              <a:buChar char="•"/>
              <a:tabLst/>
              <a:defRPr/>
            </a:pPr>
            <a:r>
              <a:rPr lang="en-US" dirty="0" smtClean="0"/>
              <a:t>What other questions does it inspire? </a:t>
            </a:r>
          </a:p>
          <a:p>
            <a:pPr marL="171450" marR="0" indent="-171450" algn="l" defTabSz="457200" rtl="0" eaLnBrk="1" fontAlgn="auto" latinLnBrk="0" hangingPunct="1">
              <a:lnSpc>
                <a:spcPct val="100000"/>
              </a:lnSpc>
              <a:spcBef>
                <a:spcPts val="0"/>
              </a:spcBef>
              <a:spcAft>
                <a:spcPts val="0"/>
              </a:spcAft>
              <a:buClrTx/>
              <a:buSzTx/>
              <a:buFont typeface="Arial"/>
              <a:buChar char="•"/>
              <a:tabLst/>
              <a:defRPr/>
            </a:pPr>
            <a:r>
              <a:rPr lang="en-US" dirty="0" smtClean="0"/>
              <a:t>What conversations</a:t>
            </a:r>
            <a:r>
              <a:rPr lang="en-US" baseline="0" dirty="0" smtClean="0"/>
              <a:t> </a:t>
            </a:r>
            <a:r>
              <a:rPr lang="en-US" dirty="0" smtClean="0"/>
              <a:t>will result?</a:t>
            </a:r>
          </a:p>
          <a:p>
            <a:pPr marL="0" marR="0" indent="0" algn="l" defTabSz="457200" rtl="0" eaLnBrk="1" fontAlgn="auto" latinLnBrk="0" hangingPunct="1">
              <a:lnSpc>
                <a:spcPct val="100000"/>
              </a:lnSpc>
              <a:spcBef>
                <a:spcPts val="0"/>
              </a:spcBef>
              <a:spcAft>
                <a:spcPts val="0"/>
              </a:spcAft>
              <a:buClrTx/>
              <a:buSzTx/>
              <a:buFont typeface="Arial"/>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 typeface="Arial"/>
              <a:buNone/>
              <a:tabLst/>
              <a:defRPr/>
            </a:pPr>
            <a:r>
              <a:rPr lang="en-US" dirty="0" smtClean="0"/>
              <a:t>The point is that your viewers should take something away from the</a:t>
            </a:r>
            <a:r>
              <a:rPr lang="en-US" baseline="0" dirty="0" smtClean="0"/>
              <a:t> </a:t>
            </a:r>
            <a:r>
              <a:rPr lang="en-US" dirty="0" smtClean="0"/>
              <a:t>time they spend with your visualization.</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ABBF2E81-59DA-1040-BFBE-E5FEA9991D5C}" type="slidenum">
              <a:rPr lang="en-US" smtClean="0"/>
              <a:t>18</a:t>
            </a:fld>
            <a:endParaRPr lang="en-US"/>
          </a:p>
        </p:txBody>
      </p:sp>
    </p:spTree>
    <p:extLst>
      <p:ext uri="{BB962C8B-B14F-4D97-AF65-F5344CB8AC3E}">
        <p14:creationId xmlns:p14="http://schemas.microsoft.com/office/powerpoint/2010/main" val="33316035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Bigrams </a:t>
            </a:r>
            <a:r>
              <a:rPr lang="en-US" dirty="0" err="1" smtClean="0"/>
              <a:t>vs</a:t>
            </a:r>
            <a:r>
              <a:rPr lang="en-US" dirty="0" smtClean="0"/>
              <a:t> trigrams</a:t>
            </a:r>
            <a:r>
              <a:rPr lang="en-US" baseline="0" dirty="0" smtClean="0"/>
              <a:t> – they have to be in order (next to each other). BUT what if they don</a:t>
            </a:r>
            <a:r>
              <a:rPr lang="fr-FR" baseline="0" dirty="0" smtClean="0"/>
              <a:t>’</a:t>
            </a:r>
            <a:r>
              <a:rPr lang="en-US" baseline="0" dirty="0" smtClean="0"/>
              <a:t>t. MAPPING. </a:t>
            </a:r>
          </a:p>
          <a:p>
            <a:r>
              <a:rPr lang="en-US" baseline="0" dirty="0" smtClean="0"/>
              <a:t>----- Meeting Notes (6/15/17 12:44) -----</a:t>
            </a:r>
          </a:p>
          <a:p>
            <a:r>
              <a:rPr lang="en-US" baseline="0" dirty="0" smtClean="0"/>
              <a:t>Start with combinations, ignoring order, split tweets on white space, make a text on those, tokenize bigrams on those sets. </a:t>
            </a:r>
          </a:p>
          <a:p>
            <a:endParaRPr lang="en-US" baseline="0" dirty="0" smtClean="0"/>
          </a:p>
          <a:p>
            <a:r>
              <a:rPr lang="en-US" baseline="0" dirty="0" smtClean="0"/>
              <a:t>SPLIT WORDS</a:t>
            </a:r>
          </a:p>
          <a:p>
            <a:r>
              <a:rPr lang="en-US" baseline="0" dirty="0" smtClean="0"/>
              <a:t>MAKE SET </a:t>
            </a:r>
          </a:p>
          <a:p>
            <a:r>
              <a:rPr lang="en-US" baseline="0" dirty="0" smtClean="0"/>
              <a:t>COMBINATIONS - </a:t>
            </a:r>
            <a:r>
              <a:rPr lang="en-US" baseline="0" dirty="0" err="1" smtClean="0"/>
              <a:t>itertools</a:t>
            </a:r>
            <a:r>
              <a:rPr lang="en-US" baseline="0" dirty="0" smtClean="0"/>
              <a:t> - </a:t>
            </a:r>
            <a:r>
              <a:rPr lang="en-US" baseline="0" dirty="0" err="1" smtClean="0"/>
              <a:t>iterations.combinations</a:t>
            </a:r>
            <a:r>
              <a:rPr lang="en-US" baseline="0" dirty="0" smtClean="0"/>
              <a:t>(set)</a:t>
            </a:r>
          </a:p>
          <a:p>
            <a:r>
              <a:rPr lang="en-US" baseline="0" dirty="0" smtClean="0"/>
              <a:t>distributed processing approach to make these (will take a long time) </a:t>
            </a:r>
          </a:p>
          <a:p>
            <a:endParaRPr lang="en-US" baseline="0" dirty="0" smtClean="0"/>
          </a:p>
          <a:p>
            <a:r>
              <a:rPr lang="en-US" baseline="0" dirty="0" smtClean="0"/>
              <a:t>put tweets into database and pull a tweet </a:t>
            </a:r>
            <a:endParaRPr lang="en-US" dirty="0"/>
          </a:p>
        </p:txBody>
      </p:sp>
      <p:sp>
        <p:nvSpPr>
          <p:cNvPr id="4" name="Slide Number Placeholder 3"/>
          <p:cNvSpPr>
            <a:spLocks noGrp="1"/>
          </p:cNvSpPr>
          <p:nvPr>
            <p:ph type="sldNum" sz="quarter" idx="10"/>
          </p:nvPr>
        </p:nvSpPr>
        <p:spPr/>
        <p:txBody>
          <a:bodyPr/>
          <a:lstStyle/>
          <a:p>
            <a:fld id="{ABBF2E81-59DA-1040-BFBE-E5FEA9991D5C}" type="slidenum">
              <a:rPr lang="en-US" smtClean="0"/>
              <a:t>19</a:t>
            </a:fld>
            <a:endParaRPr lang="en-US"/>
          </a:p>
        </p:txBody>
      </p:sp>
    </p:spTree>
    <p:extLst>
      <p:ext uri="{BB962C8B-B14F-4D97-AF65-F5344CB8AC3E}">
        <p14:creationId xmlns:p14="http://schemas.microsoft.com/office/powerpoint/2010/main" val="34542704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Arial"/>
              <a:buChar char="•"/>
            </a:pPr>
            <a:r>
              <a:rPr lang="en-US" sz="2000" dirty="0" smtClean="0"/>
              <a:t>Passive</a:t>
            </a:r>
            <a:r>
              <a:rPr lang="en-US" sz="2000" baseline="0" dirty="0" smtClean="0"/>
              <a:t> income</a:t>
            </a:r>
          </a:p>
          <a:p>
            <a:pPr marL="342900" indent="-342900">
              <a:buFont typeface="Arial"/>
              <a:buChar char="•"/>
            </a:pPr>
            <a:r>
              <a:rPr lang="en-US" sz="2000" baseline="0" dirty="0" smtClean="0"/>
              <a:t>Curious about the state of our markets and economy</a:t>
            </a:r>
          </a:p>
          <a:p>
            <a:pPr marL="342900" indent="-342900">
              <a:buFont typeface="Arial"/>
              <a:buChar char="•"/>
            </a:pPr>
            <a:r>
              <a:rPr lang="en-US" sz="2000" baseline="0" dirty="0" smtClean="0"/>
              <a:t>Psychologists who want to study sentiment </a:t>
            </a:r>
          </a:p>
          <a:p>
            <a:pPr marL="342900" indent="-342900">
              <a:buFont typeface="Arial"/>
              <a:buChar char="•"/>
            </a:pPr>
            <a:r>
              <a:rPr lang="en-US" sz="2000" baseline="0" dirty="0" smtClean="0"/>
              <a:t>Traders who want a competitive edge by looking unconventional sources of data</a:t>
            </a:r>
          </a:p>
          <a:p>
            <a:pPr marL="800100" marR="0" lvl="1" indent="-342900" algn="l" defTabSz="457200" rtl="0" eaLnBrk="1" fontAlgn="auto" latinLnBrk="0" hangingPunct="1">
              <a:lnSpc>
                <a:spcPct val="100000"/>
              </a:lnSpc>
              <a:spcBef>
                <a:spcPts val="0"/>
              </a:spcBef>
              <a:spcAft>
                <a:spcPts val="0"/>
              </a:spcAft>
              <a:buClrTx/>
              <a:buSzTx/>
              <a:buFont typeface="Arial"/>
              <a:buChar char="•"/>
              <a:tabLst/>
              <a:defRPr/>
            </a:pPr>
            <a:r>
              <a:rPr lang="en-US" sz="2000" dirty="0" smtClean="0"/>
              <a:t>A strong algorithm</a:t>
            </a:r>
            <a:r>
              <a:rPr lang="en-US" sz="2000" baseline="0" dirty="0" smtClean="0"/>
              <a:t> in finance is one that gets new information that other people don’t have – that’s what gives you an edge. </a:t>
            </a:r>
            <a:endParaRPr lang="en-US" sz="2000" dirty="0" smtClean="0"/>
          </a:p>
        </p:txBody>
      </p:sp>
      <p:sp>
        <p:nvSpPr>
          <p:cNvPr id="4" name="Slide Number Placeholder 3"/>
          <p:cNvSpPr>
            <a:spLocks noGrp="1"/>
          </p:cNvSpPr>
          <p:nvPr>
            <p:ph type="sldNum" sz="quarter" idx="10"/>
          </p:nvPr>
        </p:nvSpPr>
        <p:spPr/>
        <p:txBody>
          <a:bodyPr/>
          <a:lstStyle/>
          <a:p>
            <a:fld id="{ABBF2E81-59DA-1040-BFBE-E5FEA9991D5C}" type="slidenum">
              <a:rPr lang="en-US" smtClean="0"/>
              <a:t>2</a:t>
            </a:fld>
            <a:endParaRPr lang="en-US"/>
          </a:p>
        </p:txBody>
      </p:sp>
    </p:spTree>
    <p:extLst>
      <p:ext uri="{BB962C8B-B14F-4D97-AF65-F5344CB8AC3E}">
        <p14:creationId xmlns:p14="http://schemas.microsoft.com/office/powerpoint/2010/main" val="6879673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ABBF2E81-59DA-1040-BFBE-E5FEA9991D5C}" type="slidenum">
              <a:rPr lang="en-US" smtClean="0"/>
              <a:t>20</a:t>
            </a:fld>
            <a:endParaRPr lang="en-US"/>
          </a:p>
        </p:txBody>
      </p:sp>
    </p:spTree>
    <p:extLst>
      <p:ext uri="{BB962C8B-B14F-4D97-AF65-F5344CB8AC3E}">
        <p14:creationId xmlns:p14="http://schemas.microsoft.com/office/powerpoint/2010/main" val="33316035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r>
              <a:rPr lang="en-US" dirty="0"/>
              <a:t>----- Meeting Notes (6/15/17 12:44) -----</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a:t>component 1 = president and market</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a:t>component 2 = difference between president and market</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a:t> </a:t>
            </a:r>
          </a:p>
        </p:txBody>
      </p:sp>
      <p:sp>
        <p:nvSpPr>
          <p:cNvPr id="4" name="Slide Number Placeholder 3"/>
          <p:cNvSpPr>
            <a:spLocks noGrp="1"/>
          </p:cNvSpPr>
          <p:nvPr>
            <p:ph type="sldNum" sz="quarter" idx="10"/>
          </p:nvPr>
        </p:nvSpPr>
        <p:spPr/>
        <p:txBody>
          <a:bodyPr/>
          <a:lstStyle/>
          <a:p>
            <a:fld id="{ABBF2E81-59DA-1040-BFBE-E5FEA9991D5C}" type="slidenum">
              <a:rPr lang="en-US" smtClean="0"/>
              <a:t>21</a:t>
            </a:fld>
            <a:endParaRPr lang="en-US"/>
          </a:p>
        </p:txBody>
      </p:sp>
    </p:spTree>
    <p:extLst>
      <p:ext uri="{BB962C8B-B14F-4D97-AF65-F5344CB8AC3E}">
        <p14:creationId xmlns:p14="http://schemas.microsoft.com/office/powerpoint/2010/main" val="333160356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Topic 1 </a:t>
            </a:r>
            <a:r>
              <a:rPr lang="en-US" b="1" baseline="0" dirty="0" smtClean="0"/>
              <a:t>contributes to the most variance in our data.</a:t>
            </a:r>
            <a:endParaRPr lang="en-US" dirty="0" smtClean="0"/>
          </a:p>
          <a:p>
            <a:r>
              <a:rPr lang="en-US" dirty="0" smtClean="0"/>
              <a:t>What this means</a:t>
            </a:r>
            <a:r>
              <a:rPr lang="en-US" baseline="0" dirty="0" smtClean="0"/>
              <a:t> is that this “topic” makes up the most of our data – this is what our 30 thought leaders tweet most about!</a:t>
            </a:r>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1" baseline="0" dirty="0" smtClean="0"/>
              <a:t>What do you think topic 1 is about?</a:t>
            </a:r>
          </a:p>
          <a:p>
            <a:pPr marL="171450" indent="-171450">
              <a:buFont typeface="Arial"/>
              <a:buChar char="•"/>
            </a:pPr>
            <a:r>
              <a:rPr lang="en-US" dirty="0" smtClean="0"/>
              <a:t>Politics &amp; stocks</a:t>
            </a:r>
            <a:endParaRPr lang="en-US" dirty="0"/>
          </a:p>
        </p:txBody>
      </p:sp>
      <p:sp>
        <p:nvSpPr>
          <p:cNvPr id="4" name="Slide Number Placeholder 3"/>
          <p:cNvSpPr>
            <a:spLocks noGrp="1"/>
          </p:cNvSpPr>
          <p:nvPr>
            <p:ph type="sldNum" sz="quarter" idx="10"/>
          </p:nvPr>
        </p:nvSpPr>
        <p:spPr/>
        <p:txBody>
          <a:bodyPr/>
          <a:lstStyle/>
          <a:p>
            <a:fld id="{ABBF2E81-59DA-1040-BFBE-E5FEA9991D5C}" type="slidenum">
              <a:rPr lang="en-US" smtClean="0"/>
              <a:t>22</a:t>
            </a:fld>
            <a:endParaRPr lang="en-US"/>
          </a:p>
        </p:txBody>
      </p:sp>
    </p:spTree>
    <p:extLst>
      <p:ext uri="{BB962C8B-B14F-4D97-AF65-F5344CB8AC3E}">
        <p14:creationId xmlns:p14="http://schemas.microsoft.com/office/powerpoint/2010/main" val="333160356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Topic 1 </a:t>
            </a:r>
            <a:r>
              <a:rPr lang="en-US" b="1" baseline="0" dirty="0" smtClean="0"/>
              <a:t>contributes to the 2</a:t>
            </a:r>
            <a:r>
              <a:rPr lang="en-US" b="1" baseline="30000" dirty="0" smtClean="0"/>
              <a:t>nd</a:t>
            </a:r>
            <a:r>
              <a:rPr lang="en-US" b="1" baseline="0" dirty="0" smtClean="0"/>
              <a:t> most variance in our data</a:t>
            </a:r>
          </a:p>
          <a:p>
            <a:r>
              <a:rPr lang="en-US" dirty="0" smtClean="0"/>
              <a:t>What this means</a:t>
            </a:r>
            <a:r>
              <a:rPr lang="en-US" baseline="0" dirty="0" smtClean="0"/>
              <a:t> is that this “topic” makes up the most of our data – this is what our 30 thought leaders tweet most about!</a:t>
            </a:r>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1" baseline="0" dirty="0" smtClean="0"/>
              <a:t>What do you think topic 1 is about?</a:t>
            </a:r>
          </a:p>
          <a:p>
            <a:pPr marL="171450" indent="-171450">
              <a:buFont typeface="Arial"/>
              <a:buChar char="•"/>
            </a:pPr>
            <a:r>
              <a:rPr lang="en-US" dirty="0" smtClean="0"/>
              <a:t>Stock</a:t>
            </a:r>
            <a:r>
              <a:rPr lang="en-US" baseline="0" dirty="0" smtClean="0"/>
              <a:t> advice</a:t>
            </a:r>
            <a:endParaRPr lang="en-US" dirty="0"/>
          </a:p>
        </p:txBody>
      </p:sp>
      <p:sp>
        <p:nvSpPr>
          <p:cNvPr id="4" name="Slide Number Placeholder 3"/>
          <p:cNvSpPr>
            <a:spLocks noGrp="1"/>
          </p:cNvSpPr>
          <p:nvPr>
            <p:ph type="sldNum" sz="quarter" idx="10"/>
          </p:nvPr>
        </p:nvSpPr>
        <p:spPr/>
        <p:txBody>
          <a:bodyPr/>
          <a:lstStyle/>
          <a:p>
            <a:fld id="{ABBF2E81-59DA-1040-BFBE-E5FEA9991D5C}" type="slidenum">
              <a:rPr lang="en-US" smtClean="0"/>
              <a:t>23</a:t>
            </a:fld>
            <a:endParaRPr lang="en-US"/>
          </a:p>
        </p:txBody>
      </p:sp>
    </p:spTree>
    <p:extLst>
      <p:ext uri="{BB962C8B-B14F-4D97-AF65-F5344CB8AC3E}">
        <p14:creationId xmlns:p14="http://schemas.microsoft.com/office/powerpoint/2010/main" val="333160356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Topic 1 </a:t>
            </a:r>
            <a:r>
              <a:rPr lang="en-US" b="1" baseline="0" dirty="0" smtClean="0"/>
              <a:t>contributes to the 3</a:t>
            </a:r>
            <a:r>
              <a:rPr lang="en-US" b="1" baseline="30000" dirty="0" smtClean="0"/>
              <a:t>rd</a:t>
            </a:r>
            <a:r>
              <a:rPr lang="en-US" b="1" baseline="0" dirty="0" smtClean="0"/>
              <a:t> most variance in our data</a:t>
            </a:r>
          </a:p>
          <a:p>
            <a:r>
              <a:rPr lang="en-US" dirty="0" smtClean="0"/>
              <a:t>What this means</a:t>
            </a:r>
            <a:r>
              <a:rPr lang="en-US" baseline="0" dirty="0" smtClean="0"/>
              <a:t> is that this “topic” makes up the most of our data – this is what our 30 thought leaders tweet most about!</a:t>
            </a:r>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1" baseline="0" dirty="0" smtClean="0"/>
              <a:t>What do you think topic 1 is about?</a:t>
            </a:r>
          </a:p>
          <a:p>
            <a:pPr marL="171450" indent="-171450">
              <a:buFont typeface="Arial"/>
              <a:buChar char="•"/>
            </a:pPr>
            <a:r>
              <a:rPr lang="en-US" dirty="0" smtClean="0"/>
              <a:t>Live streaming of the State of the Union!</a:t>
            </a:r>
            <a:endParaRPr lang="en-US" dirty="0"/>
          </a:p>
        </p:txBody>
      </p:sp>
      <p:sp>
        <p:nvSpPr>
          <p:cNvPr id="4" name="Slide Number Placeholder 3"/>
          <p:cNvSpPr>
            <a:spLocks noGrp="1"/>
          </p:cNvSpPr>
          <p:nvPr>
            <p:ph type="sldNum" sz="quarter" idx="10"/>
          </p:nvPr>
        </p:nvSpPr>
        <p:spPr/>
        <p:txBody>
          <a:bodyPr/>
          <a:lstStyle/>
          <a:p>
            <a:fld id="{ABBF2E81-59DA-1040-BFBE-E5FEA9991D5C}" type="slidenum">
              <a:rPr lang="en-US" smtClean="0"/>
              <a:t>24</a:t>
            </a:fld>
            <a:endParaRPr lang="en-US"/>
          </a:p>
        </p:txBody>
      </p:sp>
    </p:spTree>
    <p:extLst>
      <p:ext uri="{BB962C8B-B14F-4D97-AF65-F5344CB8AC3E}">
        <p14:creationId xmlns:p14="http://schemas.microsoft.com/office/powerpoint/2010/main" val="333160356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Sentiment that can be captured in news/tweets</a:t>
            </a:r>
            <a:endParaRPr lang="en-US" dirty="0"/>
          </a:p>
        </p:txBody>
      </p:sp>
      <p:sp>
        <p:nvSpPr>
          <p:cNvPr id="4" name="Slide Number Placeholder 3"/>
          <p:cNvSpPr>
            <a:spLocks noGrp="1"/>
          </p:cNvSpPr>
          <p:nvPr>
            <p:ph type="sldNum" sz="quarter" idx="10"/>
          </p:nvPr>
        </p:nvSpPr>
        <p:spPr/>
        <p:txBody>
          <a:bodyPr/>
          <a:lstStyle/>
          <a:p>
            <a:fld id="{ABBF2E81-59DA-1040-BFBE-E5FEA9991D5C}" type="slidenum">
              <a:rPr lang="en-US" smtClean="0"/>
              <a:t>25</a:t>
            </a:fld>
            <a:endParaRPr lang="en-US"/>
          </a:p>
        </p:txBody>
      </p:sp>
    </p:spTree>
    <p:extLst>
      <p:ext uri="{BB962C8B-B14F-4D97-AF65-F5344CB8AC3E}">
        <p14:creationId xmlns:p14="http://schemas.microsoft.com/office/powerpoint/2010/main" val="333160356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457200" rtl="0" eaLnBrk="1" fontAlgn="auto" latinLnBrk="0" hangingPunct="1">
              <a:lnSpc>
                <a:spcPct val="100000"/>
              </a:lnSpc>
              <a:spcBef>
                <a:spcPts val="0"/>
              </a:spcBef>
              <a:spcAft>
                <a:spcPts val="0"/>
              </a:spcAft>
              <a:buClrTx/>
              <a:buSzTx/>
              <a:buFont typeface="Arial"/>
              <a:buChar char="•"/>
              <a:tabLst/>
              <a:defRPr/>
            </a:pPr>
            <a:r>
              <a:rPr lang="en-US" dirty="0" smtClean="0"/>
              <a:t>What are you trying to say?</a:t>
            </a:r>
          </a:p>
          <a:p>
            <a:pPr marL="171450" marR="0" indent="-171450" algn="l" defTabSz="457200" rtl="0" eaLnBrk="1" fontAlgn="auto" latinLnBrk="0" hangingPunct="1">
              <a:lnSpc>
                <a:spcPct val="100000"/>
              </a:lnSpc>
              <a:spcBef>
                <a:spcPts val="0"/>
              </a:spcBef>
              <a:spcAft>
                <a:spcPts val="0"/>
              </a:spcAft>
              <a:buClrTx/>
              <a:buSzTx/>
              <a:buFont typeface="Arial"/>
              <a:buChar char="•"/>
              <a:tabLst/>
              <a:defRPr/>
            </a:pPr>
            <a:r>
              <a:rPr lang="en-US" dirty="0" smtClean="0"/>
              <a:t>What questions do they have?</a:t>
            </a:r>
          </a:p>
          <a:p>
            <a:pPr marL="171450" marR="0" indent="-171450" algn="l" defTabSz="457200" rtl="0" eaLnBrk="1" fontAlgn="auto" latinLnBrk="0" hangingPunct="1">
              <a:lnSpc>
                <a:spcPct val="100000"/>
              </a:lnSpc>
              <a:spcBef>
                <a:spcPts val="0"/>
              </a:spcBef>
              <a:spcAft>
                <a:spcPts val="0"/>
              </a:spcAft>
              <a:buClrTx/>
              <a:buSzTx/>
              <a:buFont typeface="Arial"/>
              <a:buChar char="•"/>
              <a:tabLst/>
              <a:defRPr/>
            </a:pPr>
            <a:r>
              <a:rPr lang="en-US" dirty="0" smtClean="0"/>
              <a:t>What answers</a:t>
            </a:r>
            <a:r>
              <a:rPr lang="en-US" baseline="0" dirty="0" smtClean="0"/>
              <a:t> </a:t>
            </a:r>
            <a:r>
              <a:rPr lang="en-US" dirty="0" smtClean="0"/>
              <a:t>do you find for them? </a:t>
            </a:r>
          </a:p>
          <a:p>
            <a:pPr marL="171450" marR="0" indent="-171450" algn="l" defTabSz="457200" rtl="0" eaLnBrk="1" fontAlgn="auto" latinLnBrk="0" hangingPunct="1">
              <a:lnSpc>
                <a:spcPct val="100000"/>
              </a:lnSpc>
              <a:spcBef>
                <a:spcPts val="0"/>
              </a:spcBef>
              <a:spcAft>
                <a:spcPts val="0"/>
              </a:spcAft>
              <a:buClrTx/>
              <a:buSzTx/>
              <a:buFont typeface="Arial"/>
              <a:buChar char="•"/>
              <a:tabLst/>
              <a:defRPr/>
            </a:pPr>
            <a:r>
              <a:rPr lang="en-US" dirty="0" smtClean="0"/>
              <a:t>What other questions does it inspire? </a:t>
            </a:r>
          </a:p>
          <a:p>
            <a:pPr marL="171450" marR="0" indent="-171450" algn="l" defTabSz="457200" rtl="0" eaLnBrk="1" fontAlgn="auto" latinLnBrk="0" hangingPunct="1">
              <a:lnSpc>
                <a:spcPct val="100000"/>
              </a:lnSpc>
              <a:spcBef>
                <a:spcPts val="0"/>
              </a:spcBef>
              <a:spcAft>
                <a:spcPts val="0"/>
              </a:spcAft>
              <a:buClrTx/>
              <a:buSzTx/>
              <a:buFont typeface="Arial"/>
              <a:buChar char="•"/>
              <a:tabLst/>
              <a:defRPr/>
            </a:pPr>
            <a:r>
              <a:rPr lang="en-US" dirty="0" smtClean="0"/>
              <a:t>What conversations</a:t>
            </a:r>
            <a:r>
              <a:rPr lang="en-US" baseline="0" dirty="0" smtClean="0"/>
              <a:t> </a:t>
            </a:r>
            <a:r>
              <a:rPr lang="en-US" dirty="0" smtClean="0"/>
              <a:t>will result?</a:t>
            </a:r>
          </a:p>
          <a:p>
            <a:pPr marL="0" marR="0" indent="0" algn="l" defTabSz="457200" rtl="0" eaLnBrk="1" fontAlgn="auto" latinLnBrk="0" hangingPunct="1">
              <a:lnSpc>
                <a:spcPct val="100000"/>
              </a:lnSpc>
              <a:spcBef>
                <a:spcPts val="0"/>
              </a:spcBef>
              <a:spcAft>
                <a:spcPts val="0"/>
              </a:spcAft>
              <a:buClrTx/>
              <a:buSzTx/>
              <a:buFont typeface="Arial"/>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 typeface="Arial"/>
              <a:buNone/>
              <a:tabLst/>
              <a:defRPr/>
            </a:pPr>
            <a:r>
              <a:rPr lang="en-US" dirty="0" smtClean="0"/>
              <a:t>The point is that your viewers should take something away from the</a:t>
            </a:r>
            <a:r>
              <a:rPr lang="en-US" baseline="0" dirty="0" smtClean="0"/>
              <a:t> </a:t>
            </a:r>
            <a:r>
              <a:rPr lang="en-US" dirty="0" smtClean="0"/>
              <a:t>time they spend with your visualization.</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ABBF2E81-59DA-1040-BFBE-E5FEA9991D5C}" type="slidenum">
              <a:rPr lang="en-US" smtClean="0"/>
              <a:t>26</a:t>
            </a:fld>
            <a:endParaRPr lang="en-US"/>
          </a:p>
        </p:txBody>
      </p:sp>
    </p:spTree>
    <p:extLst>
      <p:ext uri="{BB962C8B-B14F-4D97-AF65-F5344CB8AC3E}">
        <p14:creationId xmlns:p14="http://schemas.microsoft.com/office/powerpoint/2010/main" val="333160356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457200" rtl="0" eaLnBrk="1" fontAlgn="auto" latinLnBrk="0" hangingPunct="1">
              <a:lnSpc>
                <a:spcPct val="100000"/>
              </a:lnSpc>
              <a:spcBef>
                <a:spcPts val="0"/>
              </a:spcBef>
              <a:spcAft>
                <a:spcPts val="0"/>
              </a:spcAft>
              <a:buClrTx/>
              <a:buSzTx/>
              <a:buFont typeface="Arial"/>
              <a:buChar char="•"/>
              <a:tabLst/>
              <a:defRPr/>
            </a:pPr>
            <a:r>
              <a:rPr lang="en-US" dirty="0" smtClean="0"/>
              <a:t>What are you trying to say?</a:t>
            </a:r>
          </a:p>
          <a:p>
            <a:pPr marL="171450" marR="0" indent="-171450" algn="l" defTabSz="457200" rtl="0" eaLnBrk="1" fontAlgn="auto" latinLnBrk="0" hangingPunct="1">
              <a:lnSpc>
                <a:spcPct val="100000"/>
              </a:lnSpc>
              <a:spcBef>
                <a:spcPts val="0"/>
              </a:spcBef>
              <a:spcAft>
                <a:spcPts val="0"/>
              </a:spcAft>
              <a:buClrTx/>
              <a:buSzTx/>
              <a:buFont typeface="Arial"/>
              <a:buChar char="•"/>
              <a:tabLst/>
              <a:defRPr/>
            </a:pPr>
            <a:r>
              <a:rPr lang="en-US" dirty="0" smtClean="0"/>
              <a:t>What questions do they have?</a:t>
            </a:r>
          </a:p>
          <a:p>
            <a:pPr marL="171450" marR="0" indent="-171450" algn="l" defTabSz="457200" rtl="0" eaLnBrk="1" fontAlgn="auto" latinLnBrk="0" hangingPunct="1">
              <a:lnSpc>
                <a:spcPct val="100000"/>
              </a:lnSpc>
              <a:spcBef>
                <a:spcPts val="0"/>
              </a:spcBef>
              <a:spcAft>
                <a:spcPts val="0"/>
              </a:spcAft>
              <a:buClrTx/>
              <a:buSzTx/>
              <a:buFont typeface="Arial"/>
              <a:buChar char="•"/>
              <a:tabLst/>
              <a:defRPr/>
            </a:pPr>
            <a:r>
              <a:rPr lang="en-US" dirty="0" smtClean="0"/>
              <a:t>What answers</a:t>
            </a:r>
            <a:r>
              <a:rPr lang="en-US" baseline="0" dirty="0" smtClean="0"/>
              <a:t> </a:t>
            </a:r>
            <a:r>
              <a:rPr lang="en-US" dirty="0" smtClean="0"/>
              <a:t>do you find for them? </a:t>
            </a:r>
          </a:p>
          <a:p>
            <a:pPr marL="171450" marR="0" indent="-171450" algn="l" defTabSz="457200" rtl="0" eaLnBrk="1" fontAlgn="auto" latinLnBrk="0" hangingPunct="1">
              <a:lnSpc>
                <a:spcPct val="100000"/>
              </a:lnSpc>
              <a:spcBef>
                <a:spcPts val="0"/>
              </a:spcBef>
              <a:spcAft>
                <a:spcPts val="0"/>
              </a:spcAft>
              <a:buClrTx/>
              <a:buSzTx/>
              <a:buFont typeface="Arial"/>
              <a:buChar char="•"/>
              <a:tabLst/>
              <a:defRPr/>
            </a:pPr>
            <a:r>
              <a:rPr lang="en-US" dirty="0" smtClean="0"/>
              <a:t>What other questions does it inspire? </a:t>
            </a:r>
          </a:p>
          <a:p>
            <a:pPr marL="171450" marR="0" indent="-171450" algn="l" defTabSz="457200" rtl="0" eaLnBrk="1" fontAlgn="auto" latinLnBrk="0" hangingPunct="1">
              <a:lnSpc>
                <a:spcPct val="100000"/>
              </a:lnSpc>
              <a:spcBef>
                <a:spcPts val="0"/>
              </a:spcBef>
              <a:spcAft>
                <a:spcPts val="0"/>
              </a:spcAft>
              <a:buClrTx/>
              <a:buSzTx/>
              <a:buFont typeface="Arial"/>
              <a:buChar char="•"/>
              <a:tabLst/>
              <a:defRPr/>
            </a:pPr>
            <a:r>
              <a:rPr lang="en-US" dirty="0" smtClean="0"/>
              <a:t>What conversations</a:t>
            </a:r>
            <a:r>
              <a:rPr lang="en-US" baseline="0" dirty="0" smtClean="0"/>
              <a:t> </a:t>
            </a:r>
            <a:r>
              <a:rPr lang="en-US" dirty="0" smtClean="0"/>
              <a:t>will result?</a:t>
            </a:r>
          </a:p>
          <a:p>
            <a:pPr marL="0" marR="0" indent="0" algn="l" defTabSz="457200" rtl="0" eaLnBrk="1" fontAlgn="auto" latinLnBrk="0" hangingPunct="1">
              <a:lnSpc>
                <a:spcPct val="100000"/>
              </a:lnSpc>
              <a:spcBef>
                <a:spcPts val="0"/>
              </a:spcBef>
              <a:spcAft>
                <a:spcPts val="0"/>
              </a:spcAft>
              <a:buClrTx/>
              <a:buSzTx/>
              <a:buFont typeface="Arial"/>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 typeface="Arial"/>
              <a:buNone/>
              <a:tabLst/>
              <a:defRPr/>
            </a:pPr>
            <a:r>
              <a:rPr lang="en-US" dirty="0" smtClean="0"/>
              <a:t>The point is that your viewers should take something away from the</a:t>
            </a:r>
            <a:r>
              <a:rPr lang="en-US" baseline="0" dirty="0" smtClean="0"/>
              <a:t> </a:t>
            </a:r>
            <a:r>
              <a:rPr lang="en-US" dirty="0" smtClean="0"/>
              <a:t>time they spend with your visualization.</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ABBF2E81-59DA-1040-BFBE-E5FEA9991D5C}" type="slidenum">
              <a:rPr lang="en-US" smtClean="0"/>
              <a:t>27</a:t>
            </a:fld>
            <a:endParaRPr lang="en-US"/>
          </a:p>
        </p:txBody>
      </p:sp>
    </p:spTree>
    <p:extLst>
      <p:ext uri="{BB962C8B-B14F-4D97-AF65-F5344CB8AC3E}">
        <p14:creationId xmlns:p14="http://schemas.microsoft.com/office/powerpoint/2010/main" val="333160356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ABBF2E81-59DA-1040-BFBE-E5FEA9991D5C}" type="slidenum">
              <a:rPr lang="en-US" smtClean="0"/>
              <a:t>28</a:t>
            </a:fld>
            <a:endParaRPr lang="en-US"/>
          </a:p>
        </p:txBody>
      </p:sp>
    </p:spTree>
    <p:extLst>
      <p:ext uri="{BB962C8B-B14F-4D97-AF65-F5344CB8AC3E}">
        <p14:creationId xmlns:p14="http://schemas.microsoft.com/office/powerpoint/2010/main" val="333160356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ABBF2E81-59DA-1040-BFBE-E5FEA9991D5C}" type="slidenum">
              <a:rPr lang="en-US" smtClean="0"/>
              <a:t>29</a:t>
            </a:fld>
            <a:endParaRPr lang="en-US"/>
          </a:p>
        </p:txBody>
      </p:sp>
    </p:spTree>
    <p:extLst>
      <p:ext uri="{BB962C8B-B14F-4D97-AF65-F5344CB8AC3E}">
        <p14:creationId xmlns:p14="http://schemas.microsoft.com/office/powerpoint/2010/main" val="33316035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000" b="1" dirty="0" smtClean="0">
                <a:latin typeface="Century Gothic"/>
                <a:cs typeface="Century Gothic"/>
              </a:rPr>
              <a:t>Natural Language Processing (NLP) == hard</a:t>
            </a:r>
          </a:p>
          <a:p>
            <a:r>
              <a:rPr lang="en-US" sz="2000" b="0" dirty="0" smtClean="0">
                <a:latin typeface="Century Gothic"/>
                <a:cs typeface="Century Gothic"/>
              </a:rPr>
              <a:t>This is one of the reasons</a:t>
            </a:r>
            <a:r>
              <a:rPr lang="en-US" sz="2000" b="0" baseline="0" dirty="0" smtClean="0">
                <a:latin typeface="Century Gothic"/>
                <a:cs typeface="Century Gothic"/>
              </a:rPr>
              <a:t> why this field is still quite underdeveloped, considering it’s such a lucrative industry.</a:t>
            </a:r>
          </a:p>
          <a:p>
            <a:pPr marL="0" indent="0">
              <a:buNone/>
            </a:pPr>
            <a:endParaRPr lang="en-US" sz="2000" b="1" dirty="0" smtClean="0">
              <a:latin typeface="Century Gothic"/>
              <a:cs typeface="Century Gothic"/>
            </a:endParaRPr>
          </a:p>
          <a:p>
            <a:pPr marL="0" indent="0">
              <a:buNone/>
            </a:pPr>
            <a:r>
              <a:rPr lang="en-US" sz="2000" b="1" dirty="0" smtClean="0">
                <a:latin typeface="Century Gothic"/>
                <a:cs typeface="Century Gothic"/>
              </a:rPr>
              <a:t>--------</a:t>
            </a:r>
          </a:p>
          <a:p>
            <a:r>
              <a:rPr lang="en-US" sz="2000" b="1" dirty="0" smtClean="0">
                <a:latin typeface="Century Gothic"/>
                <a:cs typeface="Century Gothic"/>
              </a:rPr>
              <a:t>Collected eight years of stock data</a:t>
            </a:r>
          </a:p>
          <a:p>
            <a:endParaRPr lang="en-US" sz="2000" b="1" dirty="0" smtClean="0">
              <a:latin typeface="Century Gothic"/>
              <a:cs typeface="Century Gothic"/>
            </a:endParaRPr>
          </a:p>
          <a:p>
            <a:r>
              <a:rPr lang="en-US" sz="2000" b="1" dirty="0" smtClean="0">
                <a:latin typeface="Century Gothic"/>
                <a:cs typeface="Century Gothic"/>
              </a:rPr>
              <a:t>Collected tweets from 30 hand-picked accounts</a:t>
            </a:r>
          </a:p>
          <a:p>
            <a:pPr lvl="1"/>
            <a:r>
              <a:rPr lang="en-US" sz="2000" dirty="0" smtClean="0">
                <a:latin typeface="Century Gothic"/>
                <a:cs typeface="Century Gothic"/>
              </a:rPr>
              <a:t>Find traders with more than 5k followers and who posts actionable stock-alert tweets</a:t>
            </a:r>
          </a:p>
          <a:p>
            <a:pPr lvl="1"/>
            <a:r>
              <a:rPr lang="en-US" sz="2000" dirty="0" smtClean="0">
                <a:latin typeface="Century Gothic"/>
                <a:cs typeface="Century Gothic"/>
              </a:rPr>
              <a:t>Look at his/her last tweet and make sure it was posted within the hour to ensure he/she tweets regularly and often</a:t>
            </a:r>
          </a:p>
          <a:p>
            <a:pPr lvl="1"/>
            <a:endParaRPr lang="en-US" sz="1600" dirty="0" smtClean="0">
              <a:latin typeface="Century Gothic"/>
              <a:cs typeface="Century Gothic"/>
            </a:endParaRPr>
          </a:p>
          <a:p>
            <a:r>
              <a:rPr lang="en-US" sz="2000" b="1" dirty="0" smtClean="0">
                <a:latin typeface="Century Gothic"/>
                <a:cs typeface="Century Gothic"/>
              </a:rPr>
              <a:t>Data size</a:t>
            </a:r>
          </a:p>
          <a:p>
            <a:pPr lvl="1"/>
            <a:r>
              <a:rPr lang="en-US" sz="2000" dirty="0" smtClean="0">
                <a:latin typeface="Century Gothic"/>
                <a:cs typeface="Century Gothic"/>
              </a:rPr>
              <a:t>Tweets (94,856, 6)</a:t>
            </a:r>
          </a:p>
          <a:p>
            <a:pPr lvl="1"/>
            <a:r>
              <a:rPr lang="en-US" sz="2000" dirty="0" smtClean="0">
                <a:latin typeface="Century Gothic"/>
                <a:cs typeface="Century Gothic"/>
              </a:rPr>
              <a:t>Stocks (2013, 10)</a:t>
            </a:r>
          </a:p>
          <a:p>
            <a:pPr lvl="1"/>
            <a:r>
              <a:rPr lang="en-US" sz="2000" dirty="0" smtClean="0">
                <a:latin typeface="Century Gothic"/>
                <a:cs typeface="Century Gothic"/>
              </a:rPr>
              <a:t>After data cleaning: (77,258, 6)</a:t>
            </a:r>
          </a:p>
          <a:p>
            <a:endParaRPr lang="en-US" sz="2000" dirty="0" smtClean="0">
              <a:latin typeface="Century Gothic"/>
              <a:cs typeface="Century Gothic"/>
            </a:endParaRPr>
          </a:p>
          <a:p>
            <a:endParaRPr lang="en-US" sz="1600" b="0" dirty="0" smtClean="0">
              <a:latin typeface="Century Gothic"/>
              <a:cs typeface="Century Gothic"/>
            </a:endParaRPr>
          </a:p>
          <a:p>
            <a:pPr lvl="1"/>
            <a:endParaRPr lang="en-US" sz="1600" dirty="0" smtClean="0">
              <a:latin typeface="Century Gothic"/>
              <a:cs typeface="Century Gothic"/>
            </a:endParaRPr>
          </a:p>
          <a:p>
            <a:pPr lvl="1"/>
            <a:endParaRPr lang="en-US" sz="1600" dirty="0" smtClean="0">
              <a:latin typeface="Century Gothic"/>
              <a:cs typeface="Century Gothic"/>
            </a:endParaRPr>
          </a:p>
        </p:txBody>
      </p:sp>
      <p:sp>
        <p:nvSpPr>
          <p:cNvPr id="4" name="Slide Number Placeholder 3"/>
          <p:cNvSpPr>
            <a:spLocks noGrp="1"/>
          </p:cNvSpPr>
          <p:nvPr>
            <p:ph type="sldNum" sz="quarter" idx="10"/>
          </p:nvPr>
        </p:nvSpPr>
        <p:spPr/>
        <p:txBody>
          <a:bodyPr/>
          <a:lstStyle/>
          <a:p>
            <a:fld id="{ABBF2E81-59DA-1040-BFBE-E5FEA9991D5C}" type="slidenum">
              <a:rPr lang="en-US" smtClean="0"/>
              <a:t>3</a:t>
            </a:fld>
            <a:endParaRPr lang="en-US"/>
          </a:p>
        </p:txBody>
      </p:sp>
    </p:spTree>
    <p:extLst>
      <p:ext uri="{BB962C8B-B14F-4D97-AF65-F5344CB8AC3E}">
        <p14:creationId xmlns:p14="http://schemas.microsoft.com/office/powerpoint/2010/main" val="333160356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ABBF2E81-59DA-1040-BFBE-E5FEA9991D5C}" type="slidenum">
              <a:rPr lang="en-US" smtClean="0"/>
              <a:t>30</a:t>
            </a:fld>
            <a:endParaRPr lang="en-US"/>
          </a:p>
        </p:txBody>
      </p:sp>
    </p:spTree>
    <p:extLst>
      <p:ext uri="{BB962C8B-B14F-4D97-AF65-F5344CB8AC3E}">
        <p14:creationId xmlns:p14="http://schemas.microsoft.com/office/powerpoint/2010/main" val="333160356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ABBF2E81-59DA-1040-BFBE-E5FEA9991D5C}" type="slidenum">
              <a:rPr lang="en-US" smtClean="0"/>
              <a:t>31</a:t>
            </a:fld>
            <a:endParaRPr lang="en-US"/>
          </a:p>
        </p:txBody>
      </p:sp>
    </p:spTree>
    <p:extLst>
      <p:ext uri="{BB962C8B-B14F-4D97-AF65-F5344CB8AC3E}">
        <p14:creationId xmlns:p14="http://schemas.microsoft.com/office/powerpoint/2010/main" val="333160356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1" dirty="0" smtClean="0">
                <a:solidFill>
                  <a:srgbClr val="FF0000"/>
                </a:solidFill>
              </a:rPr>
              <a:t>Success. </a:t>
            </a:r>
            <a:r>
              <a:rPr lang="en-US" b="0" dirty="0" smtClean="0">
                <a:solidFill>
                  <a:srgbClr val="FF0000"/>
                </a:solidFill>
              </a:rPr>
              <a:t>Better than chance, which is really good</a:t>
            </a:r>
            <a:r>
              <a:rPr lang="en-US" b="0" baseline="0" dirty="0" smtClean="0">
                <a:solidFill>
                  <a:srgbClr val="FF0000"/>
                </a:solidFill>
              </a:rPr>
              <a:t> for the market. </a:t>
            </a:r>
            <a:endParaRPr lang="en-US" b="1" dirty="0"/>
          </a:p>
        </p:txBody>
      </p:sp>
      <p:sp>
        <p:nvSpPr>
          <p:cNvPr id="4" name="Slide Number Placeholder 3"/>
          <p:cNvSpPr>
            <a:spLocks noGrp="1"/>
          </p:cNvSpPr>
          <p:nvPr>
            <p:ph type="sldNum" sz="quarter" idx="10"/>
          </p:nvPr>
        </p:nvSpPr>
        <p:spPr/>
        <p:txBody>
          <a:bodyPr/>
          <a:lstStyle/>
          <a:p>
            <a:fld id="{ABBF2E81-59DA-1040-BFBE-E5FEA9991D5C}" type="slidenum">
              <a:rPr lang="en-US" smtClean="0"/>
              <a:t>32</a:t>
            </a:fld>
            <a:endParaRPr lang="en-US"/>
          </a:p>
        </p:txBody>
      </p:sp>
    </p:spTree>
    <p:extLst>
      <p:ext uri="{BB962C8B-B14F-4D97-AF65-F5344CB8AC3E}">
        <p14:creationId xmlns:p14="http://schemas.microsoft.com/office/powerpoint/2010/main" val="333160356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000" b="1" dirty="0" smtClean="0">
                <a:latin typeface="Century Gothic"/>
                <a:cs typeface="Century Gothic"/>
              </a:rPr>
              <a:t>Cleaning the data got us better results</a:t>
            </a:r>
          </a:p>
          <a:p>
            <a:pPr marL="742950" lvl="1" indent="-285750">
              <a:buFont typeface="Arial"/>
              <a:buChar char="•"/>
            </a:pPr>
            <a:r>
              <a:rPr lang="en-US" sz="1600" dirty="0" smtClean="0">
                <a:latin typeface="Century Gothic"/>
                <a:cs typeface="Century Gothic"/>
              </a:rPr>
              <a:t>Picked better Twitter accounts and our SVD components accounted for more variance in our data (with </a:t>
            </a:r>
            <a:r>
              <a:rPr lang="en-US" sz="1600" dirty="0" err="1" smtClean="0">
                <a:latin typeface="Century Gothic"/>
                <a:cs typeface="Century Gothic"/>
              </a:rPr>
              <a:t>n_components</a:t>
            </a:r>
            <a:r>
              <a:rPr lang="en-US" sz="1600" dirty="0" smtClean="0">
                <a:latin typeface="Century Gothic"/>
                <a:cs typeface="Century Gothic"/>
              </a:rPr>
              <a:t>=300, we went from 11% to 29%)</a:t>
            </a:r>
          </a:p>
          <a:p>
            <a:pPr lvl="1"/>
            <a:endParaRPr lang="en-US" sz="1600" dirty="0" smtClean="0">
              <a:latin typeface="Century Gothic"/>
              <a:cs typeface="Century Gothic"/>
            </a:endParaRPr>
          </a:p>
          <a:p>
            <a:r>
              <a:rPr lang="en-US" sz="2000" b="1" dirty="0" smtClean="0">
                <a:latin typeface="Century Gothic"/>
                <a:cs typeface="Century Gothic"/>
              </a:rPr>
              <a:t>When it comes to NLP, feature selection/pre-processing the the key to a good algorithm!</a:t>
            </a:r>
          </a:p>
          <a:p>
            <a:pPr marL="742950" lvl="1" indent="-285750">
              <a:buFont typeface="Arial"/>
              <a:buChar char="•"/>
            </a:pPr>
            <a:r>
              <a:rPr lang="en-US" sz="1600" dirty="0" smtClean="0">
                <a:latin typeface="Century Gothic"/>
                <a:cs typeface="Century Gothic"/>
              </a:rPr>
              <a:t>Simply just feeding a naïve term-frequency count of “profit” will unlikely correlate very well with stock prices</a:t>
            </a:r>
          </a:p>
          <a:p>
            <a:pPr marL="742950" marR="0" lvl="1" indent="-285750" algn="l" defTabSz="457200" rtl="0" eaLnBrk="1" fontAlgn="auto" latinLnBrk="0" hangingPunct="1">
              <a:lnSpc>
                <a:spcPct val="100000"/>
              </a:lnSpc>
              <a:spcBef>
                <a:spcPts val="0"/>
              </a:spcBef>
              <a:spcAft>
                <a:spcPts val="0"/>
              </a:spcAft>
              <a:buClrTx/>
              <a:buSzTx/>
              <a:buFont typeface="Arial"/>
              <a:buChar char="•"/>
              <a:tabLst/>
              <a:defRPr/>
            </a:pPr>
            <a:r>
              <a:rPr lang="en-US" sz="1600" b="0" dirty="0" smtClean="0">
                <a:solidFill>
                  <a:srgbClr val="FF0000"/>
                </a:solidFill>
              </a:rPr>
              <a:t>To</a:t>
            </a:r>
            <a:r>
              <a:rPr lang="en-US" sz="1600" b="0" baseline="0" dirty="0" smtClean="0">
                <a:solidFill>
                  <a:srgbClr val="FF0000"/>
                </a:solidFill>
              </a:rPr>
              <a:t> get more signal out of your data, you can:</a:t>
            </a:r>
          </a:p>
          <a:p>
            <a:pPr marL="1200150" marR="0" lvl="2" indent="-285750" algn="l" defTabSz="457200" rtl="0" eaLnBrk="1" fontAlgn="auto" latinLnBrk="0" hangingPunct="1">
              <a:lnSpc>
                <a:spcPct val="100000"/>
              </a:lnSpc>
              <a:spcBef>
                <a:spcPts val="0"/>
              </a:spcBef>
              <a:spcAft>
                <a:spcPts val="0"/>
              </a:spcAft>
              <a:buClrTx/>
              <a:buSzTx/>
              <a:buFont typeface="Arial"/>
              <a:buChar char="•"/>
              <a:tabLst/>
              <a:defRPr/>
            </a:pPr>
            <a:r>
              <a:rPr lang="en-US" sz="1600" b="0" baseline="0" dirty="0" smtClean="0">
                <a:solidFill>
                  <a:srgbClr val="FF0000"/>
                </a:solidFill>
              </a:rPr>
              <a:t>Clean your data (especially messy data like tweets) </a:t>
            </a:r>
            <a:r>
              <a:rPr lang="en-US" sz="1600" b="0" baseline="0" dirty="0" smtClean="0">
                <a:solidFill>
                  <a:srgbClr val="FF0000"/>
                </a:solidFill>
                <a:sym typeface="Wingdings"/>
              </a:rPr>
              <a:t> tokenize, extract identities (name of a company, CEO, etc.) &amp; events (mergers &amp; acquisitions – company A is interested in company B – hint that there might be an acquisition pending) </a:t>
            </a:r>
          </a:p>
          <a:p>
            <a:pPr marL="1200150" marR="0" lvl="2" indent="-285750" algn="l" defTabSz="457200" rtl="0" eaLnBrk="1" fontAlgn="auto" latinLnBrk="0" hangingPunct="1">
              <a:lnSpc>
                <a:spcPct val="100000"/>
              </a:lnSpc>
              <a:spcBef>
                <a:spcPts val="0"/>
              </a:spcBef>
              <a:spcAft>
                <a:spcPts val="0"/>
              </a:spcAft>
              <a:buClrTx/>
              <a:buSzTx/>
              <a:buFont typeface="Arial"/>
              <a:buChar char="•"/>
              <a:tabLst/>
              <a:defRPr/>
            </a:pPr>
            <a:r>
              <a:rPr lang="en-US" sz="1600" b="0" baseline="0" dirty="0" smtClean="0">
                <a:solidFill>
                  <a:srgbClr val="FF0000"/>
                </a:solidFill>
              </a:rPr>
              <a:t>Deep learning </a:t>
            </a:r>
            <a:r>
              <a:rPr lang="en-US" sz="1600" b="0" baseline="0" dirty="0" smtClean="0">
                <a:solidFill>
                  <a:srgbClr val="FF0000"/>
                </a:solidFill>
                <a:sym typeface="Wingdings"/>
              </a:rPr>
              <a:t> feed a lot of unstructured data into your neural network to pull information &amp; entities</a:t>
            </a:r>
            <a:endParaRPr lang="en-US" sz="1600" b="0" baseline="0" dirty="0" smtClean="0">
              <a:solidFill>
                <a:srgbClr val="FF0000"/>
              </a:solidFill>
            </a:endParaRPr>
          </a:p>
          <a:p>
            <a:pPr marL="1200150" marR="0" lvl="2" indent="-285750" algn="l" defTabSz="457200" rtl="0" eaLnBrk="1" fontAlgn="auto" latinLnBrk="0" hangingPunct="1">
              <a:lnSpc>
                <a:spcPct val="100000"/>
              </a:lnSpc>
              <a:spcBef>
                <a:spcPts val="0"/>
              </a:spcBef>
              <a:spcAft>
                <a:spcPts val="0"/>
              </a:spcAft>
              <a:buClrTx/>
              <a:buSzTx/>
              <a:buFont typeface="Arial"/>
              <a:buChar char="•"/>
              <a:tabLst/>
              <a:defRPr/>
            </a:pPr>
            <a:endParaRPr lang="en-US" sz="1600" b="0" baseline="0" dirty="0" smtClean="0">
              <a:solidFill>
                <a:srgbClr val="FF0000"/>
              </a:solidFill>
            </a:endParaRPr>
          </a:p>
          <a:p>
            <a:pPr marL="1200150" marR="0" lvl="2" indent="-285750" algn="l" defTabSz="457200" rtl="0" eaLnBrk="1" fontAlgn="auto" latinLnBrk="0" hangingPunct="1">
              <a:lnSpc>
                <a:spcPct val="100000"/>
              </a:lnSpc>
              <a:spcBef>
                <a:spcPts val="0"/>
              </a:spcBef>
              <a:spcAft>
                <a:spcPts val="0"/>
              </a:spcAft>
              <a:buClrTx/>
              <a:buSzTx/>
              <a:buFont typeface="Arial"/>
              <a:buChar char="•"/>
              <a:tabLst/>
              <a:defRPr/>
            </a:pPr>
            <a:endParaRPr lang="en-US" sz="1600" b="0" dirty="0" smtClean="0">
              <a:solidFill>
                <a:srgbClr val="FF0000"/>
              </a:solidFill>
            </a:endParaRPr>
          </a:p>
          <a:p>
            <a:pPr marL="742950" lvl="1" indent="-285750">
              <a:buFont typeface="Arial"/>
              <a:buChar char="•"/>
            </a:pPr>
            <a:endParaRPr lang="en-US" sz="1600" dirty="0" smtClean="0">
              <a:latin typeface="Century Gothic"/>
              <a:cs typeface="Century Gothic"/>
            </a:endParaRPr>
          </a:p>
          <a:p>
            <a:pPr lvl="1"/>
            <a:endParaRPr lang="en-US" sz="1600" dirty="0" smtClean="0">
              <a:latin typeface="Century Gothic"/>
              <a:cs typeface="Century Gothic"/>
            </a:endParaRPr>
          </a:p>
          <a:p>
            <a:r>
              <a:rPr lang="en-US" sz="2000" b="1" dirty="0" smtClean="0">
                <a:latin typeface="Century Gothic"/>
                <a:cs typeface="Century Gothic"/>
              </a:rPr>
              <a:t>Tweets related to the State of the Union highly correlates with how the market moves</a:t>
            </a:r>
          </a:p>
          <a:p>
            <a:endParaRPr lang="en-US" sz="2000" b="1" dirty="0" smtClean="0">
              <a:latin typeface="Century Gothic"/>
              <a:cs typeface="Century Gothic"/>
            </a:endParaRPr>
          </a:p>
          <a:p>
            <a:r>
              <a:rPr lang="en-US" sz="2000" b="1" dirty="0" smtClean="0">
                <a:latin typeface="Century Gothic"/>
                <a:cs typeface="Century Gothic"/>
              </a:rPr>
              <a:t>When referring to “president” – “president </a:t>
            </a:r>
            <a:r>
              <a:rPr lang="en-US" sz="2000" b="1" dirty="0" err="1" smtClean="0">
                <a:latin typeface="Century Gothic"/>
                <a:cs typeface="Century Gothic"/>
              </a:rPr>
              <a:t>obama</a:t>
            </a:r>
            <a:r>
              <a:rPr lang="en-US" sz="2000" b="1" dirty="0" smtClean="0">
                <a:latin typeface="Century Gothic"/>
                <a:cs typeface="Century Gothic"/>
              </a:rPr>
              <a:t>” occurs together often, but rarely “president trump” – these two words are not usually next to each other.</a:t>
            </a:r>
          </a:p>
        </p:txBody>
      </p:sp>
      <p:sp>
        <p:nvSpPr>
          <p:cNvPr id="4" name="Slide Number Placeholder 3"/>
          <p:cNvSpPr>
            <a:spLocks noGrp="1"/>
          </p:cNvSpPr>
          <p:nvPr>
            <p:ph type="sldNum" sz="quarter" idx="10"/>
          </p:nvPr>
        </p:nvSpPr>
        <p:spPr/>
        <p:txBody>
          <a:bodyPr/>
          <a:lstStyle/>
          <a:p>
            <a:fld id="{ABBF2E81-59DA-1040-BFBE-E5FEA9991D5C}" type="slidenum">
              <a:rPr lang="en-US" smtClean="0"/>
              <a:t>33</a:t>
            </a:fld>
            <a:endParaRPr lang="en-US"/>
          </a:p>
        </p:txBody>
      </p:sp>
    </p:spTree>
    <p:extLst>
      <p:ext uri="{BB962C8B-B14F-4D97-AF65-F5344CB8AC3E}">
        <p14:creationId xmlns:p14="http://schemas.microsoft.com/office/powerpoint/2010/main" val="333160356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Maxing</a:t>
            </a:r>
            <a:r>
              <a:rPr lang="en-US" baseline="0" dirty="0" smtClean="0"/>
              <a:t> out memory on root folder!</a:t>
            </a:r>
            <a:endParaRPr lang="en-US" dirty="0"/>
          </a:p>
        </p:txBody>
      </p:sp>
      <p:sp>
        <p:nvSpPr>
          <p:cNvPr id="4" name="Slide Number Placeholder 3"/>
          <p:cNvSpPr>
            <a:spLocks noGrp="1"/>
          </p:cNvSpPr>
          <p:nvPr>
            <p:ph type="sldNum" sz="quarter" idx="10"/>
          </p:nvPr>
        </p:nvSpPr>
        <p:spPr/>
        <p:txBody>
          <a:bodyPr/>
          <a:lstStyle/>
          <a:p>
            <a:fld id="{ABBF2E81-59DA-1040-BFBE-E5FEA9991D5C}" type="slidenum">
              <a:rPr lang="en-US" smtClean="0"/>
              <a:t>34</a:t>
            </a:fld>
            <a:endParaRPr lang="en-US"/>
          </a:p>
        </p:txBody>
      </p:sp>
    </p:spTree>
    <p:extLst>
      <p:ext uri="{BB962C8B-B14F-4D97-AF65-F5344CB8AC3E}">
        <p14:creationId xmlns:p14="http://schemas.microsoft.com/office/powerpoint/2010/main" val="333160356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2000" b="1" dirty="0" smtClean="0">
                <a:latin typeface="Century Gothic"/>
                <a:cs typeface="Century Gothic"/>
              </a:rPr>
              <a:t>BUILD A PREDICTIVE MODEL FOR THE NEXT 2 DAYS</a:t>
            </a:r>
          </a:p>
          <a:p>
            <a:pPr marL="0" indent="0">
              <a:buNone/>
            </a:pPr>
            <a:r>
              <a:rPr lang="en-US" sz="2000" dirty="0" smtClean="0">
                <a:latin typeface="Century Gothic"/>
                <a:cs typeface="Century Gothic"/>
              </a:rPr>
              <a:t>Can I look at these tweets before the market opens and predict what happens?</a:t>
            </a:r>
          </a:p>
          <a:p>
            <a:pPr marL="0" indent="0">
              <a:buNone/>
            </a:pPr>
            <a:endParaRPr lang="en-US" sz="2000" dirty="0" smtClean="0">
              <a:latin typeface="Century Gothic"/>
              <a:cs typeface="Century Gothic"/>
            </a:endParaRPr>
          </a:p>
          <a:p>
            <a:r>
              <a:rPr lang="en-US" sz="2000" dirty="0" smtClean="0">
                <a:latin typeface="Century Gothic"/>
                <a:cs typeface="Century Gothic"/>
              </a:rPr>
              <a:t>Pull new tweets from these 30 people to make a new test set </a:t>
            </a:r>
            <a:r>
              <a:rPr lang="en-US" sz="2000" dirty="0" smtClean="0">
                <a:latin typeface="Century Gothic"/>
                <a:cs typeface="Century Gothic"/>
                <a:sym typeface="Wingdings"/>
              </a:rPr>
              <a:t> use my encoder to see if tweets predicted stocks correctly </a:t>
            </a:r>
            <a:endParaRPr lang="en-US" sz="2000" dirty="0" smtClean="0">
              <a:latin typeface="Century Gothic"/>
              <a:cs typeface="Century Gothic"/>
            </a:endParaRPr>
          </a:p>
          <a:p>
            <a:r>
              <a:rPr lang="en-US" sz="2000" dirty="0" smtClean="0">
                <a:latin typeface="Century Gothic"/>
                <a:cs typeface="Century Gothic"/>
              </a:rPr>
              <a:t>Identified the 30 people to listen to</a:t>
            </a:r>
          </a:p>
          <a:p>
            <a:pPr lvl="1"/>
            <a:r>
              <a:rPr lang="en-US" sz="1800" dirty="0" smtClean="0">
                <a:latin typeface="Century Gothic"/>
                <a:cs typeface="Century Gothic"/>
              </a:rPr>
              <a:t>Use LSA to find more people to listen to (who’s tweets are similar – influencers) </a:t>
            </a:r>
          </a:p>
          <a:p>
            <a:pPr marL="457200" lvl="1" indent="0">
              <a:buNone/>
            </a:pPr>
            <a:r>
              <a:rPr lang="en-US" sz="1800" dirty="0" smtClean="0">
                <a:latin typeface="Century Gothic"/>
                <a:cs typeface="Century Gothic"/>
              </a:rPr>
              <a:t>      </a:t>
            </a:r>
          </a:p>
          <a:p>
            <a:r>
              <a:rPr lang="en-US" sz="2000" dirty="0" err="1" smtClean="0">
                <a:latin typeface="Century Gothic"/>
                <a:cs typeface="Century Gothic"/>
              </a:rPr>
              <a:t>Ensembling</a:t>
            </a:r>
            <a:endParaRPr lang="en-US" sz="2000" dirty="0" smtClean="0">
              <a:latin typeface="Century Gothic"/>
              <a:cs typeface="Century Gothic"/>
            </a:endParaRPr>
          </a:p>
          <a:p>
            <a:pPr lvl="1"/>
            <a:r>
              <a:rPr lang="en-US" sz="1800" dirty="0" smtClean="0">
                <a:latin typeface="Century Gothic"/>
                <a:cs typeface="Century Gothic"/>
              </a:rPr>
              <a:t>Building ensemble models based on chunking hours of the day to create new features (is NY market open? China? Day of week?)</a:t>
            </a:r>
          </a:p>
          <a:p>
            <a:pPr lvl="1"/>
            <a:r>
              <a:rPr lang="en-US" sz="1800" dirty="0" smtClean="0">
                <a:latin typeface="Century Gothic"/>
                <a:cs typeface="Century Gothic"/>
              </a:rPr>
              <a:t>Look at tweets (time) if it went out before Close </a:t>
            </a:r>
          </a:p>
          <a:p>
            <a:pPr lvl="1"/>
            <a:r>
              <a:rPr lang="en-US" sz="1800" dirty="0" smtClean="0">
                <a:latin typeface="Century Gothic"/>
                <a:cs typeface="Century Gothic"/>
              </a:rPr>
              <a:t>Pull in timestamp data (0-24)</a:t>
            </a:r>
          </a:p>
          <a:p>
            <a:pPr lvl="1"/>
            <a:r>
              <a:rPr lang="en-US" sz="1800" dirty="0" smtClean="0">
                <a:latin typeface="Century Gothic"/>
                <a:cs typeface="Century Gothic"/>
              </a:rPr>
              <a:t>See what the accuracy was in the morning </a:t>
            </a:r>
            <a:r>
              <a:rPr lang="en-US" sz="1800" dirty="0" err="1" smtClean="0">
                <a:latin typeface="Century Gothic"/>
                <a:cs typeface="Century Gothic"/>
              </a:rPr>
              <a:t>vs</a:t>
            </a:r>
            <a:r>
              <a:rPr lang="en-US" sz="1800" dirty="0" smtClean="0">
                <a:latin typeface="Century Gothic"/>
                <a:cs typeface="Century Gothic"/>
              </a:rPr>
              <a:t> after market has closed - does my model accuracy change? </a:t>
            </a:r>
          </a:p>
          <a:p>
            <a:pPr lvl="1"/>
            <a:r>
              <a:rPr lang="en-US" sz="1800" dirty="0" smtClean="0">
                <a:latin typeface="Century Gothic"/>
                <a:cs typeface="Century Gothic"/>
              </a:rPr>
              <a:t>Intuition: if tweets were after market closed, </a:t>
            </a:r>
            <a:r>
              <a:rPr lang="en-US" sz="1800" dirty="0" err="1" smtClean="0">
                <a:latin typeface="Century Gothic"/>
                <a:cs typeface="Century Gothic"/>
              </a:rPr>
              <a:t>thats</a:t>
            </a:r>
            <a:r>
              <a:rPr lang="en-US" sz="1800" dirty="0" smtClean="0">
                <a:latin typeface="Century Gothic"/>
                <a:cs typeface="Century Gothic"/>
              </a:rPr>
              <a:t> why scores are so good?</a:t>
            </a:r>
          </a:p>
          <a:p>
            <a:pPr lvl="1"/>
            <a:endParaRPr lang="en-US" sz="1600" dirty="0" smtClean="0">
              <a:latin typeface="Century Gothic"/>
              <a:cs typeface="Century Gothic"/>
            </a:endParaRPr>
          </a:p>
          <a:p>
            <a:r>
              <a:rPr lang="en-US" sz="2000" dirty="0" smtClean="0">
                <a:latin typeface="Century Gothic"/>
                <a:cs typeface="Century Gothic"/>
              </a:rPr>
              <a:t>Chunk my input data (X, y grouped together) into a couple of SMARTLY chosen chunks and build a different model for each one. </a:t>
            </a:r>
          </a:p>
          <a:p>
            <a:pPr lvl="1"/>
            <a:r>
              <a:rPr lang="en-US" sz="1800" dirty="0" smtClean="0">
                <a:latin typeface="Century Gothic"/>
                <a:cs typeface="Century Gothic"/>
              </a:rPr>
              <a:t>One model for: is it morning and NYC </a:t>
            </a:r>
            <a:r>
              <a:rPr lang="en-US" sz="1800" dirty="0" err="1" smtClean="0">
                <a:latin typeface="Century Gothic"/>
                <a:cs typeface="Century Gothic"/>
              </a:rPr>
              <a:t>hasnt</a:t>
            </a:r>
            <a:r>
              <a:rPr lang="en-US" sz="1800" dirty="0" smtClean="0">
                <a:latin typeface="Century Gothic"/>
                <a:cs typeface="Century Gothic"/>
              </a:rPr>
              <a:t> opened yet?</a:t>
            </a:r>
          </a:p>
          <a:p>
            <a:pPr lvl="1"/>
            <a:r>
              <a:rPr lang="en-US" sz="1800" dirty="0" smtClean="0">
                <a:latin typeface="Century Gothic"/>
                <a:cs typeface="Century Gothic"/>
              </a:rPr>
              <a:t>One model for: market is open (morning), (evening), close.</a:t>
            </a:r>
          </a:p>
          <a:p>
            <a:pPr lvl="1"/>
            <a:r>
              <a:rPr lang="en-US" sz="1800" dirty="0" smtClean="0">
                <a:latin typeface="Century Gothic"/>
                <a:cs typeface="Century Gothic"/>
              </a:rPr>
              <a:t>COMPLETELY SPLIT YOUR X's and Y's BEFORE doing anything to it. Is Twitter reactionary or causal? Do you get a higher/lower score? </a:t>
            </a:r>
          </a:p>
          <a:p>
            <a:endParaRPr lang="en-US" sz="2000" dirty="0" smtClean="0">
              <a:latin typeface="Century Gothic"/>
              <a:cs typeface="Century Gothic"/>
            </a:endParaRPr>
          </a:p>
          <a:p>
            <a:endParaRPr lang="en-US" sz="2000" dirty="0" smtClean="0">
              <a:latin typeface="Century Gothic"/>
              <a:cs typeface="Century Gothic"/>
            </a:endParaRPr>
          </a:p>
          <a:p>
            <a:endParaRPr lang="en-US" dirty="0"/>
          </a:p>
          <a:p>
            <a:r>
              <a:rPr lang="en-US" dirty="0"/>
              <a:t>----- Meeting Notes (6/15/17 12:44) -----</a:t>
            </a:r>
          </a:p>
          <a:p>
            <a:r>
              <a:rPr lang="en-US" dirty="0"/>
              <a:t>SelectFromMOdel</a:t>
            </a:r>
          </a:p>
          <a:p>
            <a:r>
              <a:rPr lang="en-US" dirty="0"/>
              <a:t>SelectKBest</a:t>
            </a:r>
          </a:p>
          <a:p>
            <a:r>
              <a:rPr lang="en-US" dirty="0"/>
              <a:t>RFE</a:t>
            </a:r>
          </a:p>
        </p:txBody>
      </p:sp>
      <p:sp>
        <p:nvSpPr>
          <p:cNvPr id="4" name="Slide Number Placeholder 3"/>
          <p:cNvSpPr>
            <a:spLocks noGrp="1"/>
          </p:cNvSpPr>
          <p:nvPr>
            <p:ph type="sldNum" sz="quarter" idx="10"/>
          </p:nvPr>
        </p:nvSpPr>
        <p:spPr/>
        <p:txBody>
          <a:bodyPr/>
          <a:lstStyle/>
          <a:p>
            <a:fld id="{ABBF2E81-59DA-1040-BFBE-E5FEA9991D5C}" type="slidenum">
              <a:rPr lang="en-US" smtClean="0"/>
              <a:t>35</a:t>
            </a:fld>
            <a:endParaRPr lang="en-US"/>
          </a:p>
        </p:txBody>
      </p:sp>
    </p:spTree>
    <p:extLst>
      <p:ext uri="{BB962C8B-B14F-4D97-AF65-F5344CB8AC3E}">
        <p14:creationId xmlns:p14="http://schemas.microsoft.com/office/powerpoint/2010/main" val="333160356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Sentiment that can be captured in news/tweets</a:t>
            </a:r>
            <a:endParaRPr lang="en-US" dirty="0"/>
          </a:p>
        </p:txBody>
      </p:sp>
      <p:sp>
        <p:nvSpPr>
          <p:cNvPr id="4" name="Slide Number Placeholder 3"/>
          <p:cNvSpPr>
            <a:spLocks noGrp="1"/>
          </p:cNvSpPr>
          <p:nvPr>
            <p:ph type="sldNum" sz="quarter" idx="10"/>
          </p:nvPr>
        </p:nvSpPr>
        <p:spPr/>
        <p:txBody>
          <a:bodyPr/>
          <a:lstStyle/>
          <a:p>
            <a:fld id="{ABBF2E81-59DA-1040-BFBE-E5FEA9991D5C}" type="slidenum">
              <a:rPr lang="en-US" smtClean="0"/>
              <a:t>37</a:t>
            </a:fld>
            <a:endParaRPr lang="en-US"/>
          </a:p>
        </p:txBody>
      </p:sp>
    </p:spTree>
    <p:extLst>
      <p:ext uri="{BB962C8B-B14F-4D97-AF65-F5344CB8AC3E}">
        <p14:creationId xmlns:p14="http://schemas.microsoft.com/office/powerpoint/2010/main" val="333160356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457200" rtl="0" eaLnBrk="1" fontAlgn="auto" latinLnBrk="0" hangingPunct="1">
              <a:lnSpc>
                <a:spcPct val="100000"/>
              </a:lnSpc>
              <a:spcBef>
                <a:spcPts val="0"/>
              </a:spcBef>
              <a:spcAft>
                <a:spcPts val="0"/>
              </a:spcAft>
              <a:buClrTx/>
              <a:buSzTx/>
              <a:buFont typeface="Arial"/>
              <a:buChar char="•"/>
              <a:tabLst/>
              <a:defRPr/>
            </a:pPr>
            <a:r>
              <a:rPr lang="en-US" dirty="0" smtClean="0"/>
              <a:t>What are you trying to say?</a:t>
            </a:r>
          </a:p>
          <a:p>
            <a:pPr marL="171450" marR="0" indent="-171450" algn="l" defTabSz="457200" rtl="0" eaLnBrk="1" fontAlgn="auto" latinLnBrk="0" hangingPunct="1">
              <a:lnSpc>
                <a:spcPct val="100000"/>
              </a:lnSpc>
              <a:spcBef>
                <a:spcPts val="0"/>
              </a:spcBef>
              <a:spcAft>
                <a:spcPts val="0"/>
              </a:spcAft>
              <a:buClrTx/>
              <a:buSzTx/>
              <a:buFont typeface="Arial"/>
              <a:buChar char="•"/>
              <a:tabLst/>
              <a:defRPr/>
            </a:pPr>
            <a:r>
              <a:rPr lang="en-US" dirty="0" smtClean="0"/>
              <a:t>What questions do they have?</a:t>
            </a:r>
          </a:p>
          <a:p>
            <a:pPr marL="171450" marR="0" indent="-171450" algn="l" defTabSz="457200" rtl="0" eaLnBrk="1" fontAlgn="auto" latinLnBrk="0" hangingPunct="1">
              <a:lnSpc>
                <a:spcPct val="100000"/>
              </a:lnSpc>
              <a:spcBef>
                <a:spcPts val="0"/>
              </a:spcBef>
              <a:spcAft>
                <a:spcPts val="0"/>
              </a:spcAft>
              <a:buClrTx/>
              <a:buSzTx/>
              <a:buFont typeface="Arial"/>
              <a:buChar char="•"/>
              <a:tabLst/>
              <a:defRPr/>
            </a:pPr>
            <a:r>
              <a:rPr lang="en-US" dirty="0" smtClean="0"/>
              <a:t>What answers</a:t>
            </a:r>
            <a:r>
              <a:rPr lang="en-US" baseline="0" dirty="0" smtClean="0"/>
              <a:t> </a:t>
            </a:r>
            <a:r>
              <a:rPr lang="en-US" dirty="0" smtClean="0"/>
              <a:t>do you find for them? </a:t>
            </a:r>
          </a:p>
          <a:p>
            <a:pPr marL="171450" marR="0" indent="-171450" algn="l" defTabSz="457200" rtl="0" eaLnBrk="1" fontAlgn="auto" latinLnBrk="0" hangingPunct="1">
              <a:lnSpc>
                <a:spcPct val="100000"/>
              </a:lnSpc>
              <a:spcBef>
                <a:spcPts val="0"/>
              </a:spcBef>
              <a:spcAft>
                <a:spcPts val="0"/>
              </a:spcAft>
              <a:buClrTx/>
              <a:buSzTx/>
              <a:buFont typeface="Arial"/>
              <a:buChar char="•"/>
              <a:tabLst/>
              <a:defRPr/>
            </a:pPr>
            <a:r>
              <a:rPr lang="en-US" dirty="0" smtClean="0"/>
              <a:t>What other questions does it inspire? </a:t>
            </a:r>
          </a:p>
          <a:p>
            <a:pPr marL="171450" marR="0" indent="-171450" algn="l" defTabSz="457200" rtl="0" eaLnBrk="1" fontAlgn="auto" latinLnBrk="0" hangingPunct="1">
              <a:lnSpc>
                <a:spcPct val="100000"/>
              </a:lnSpc>
              <a:spcBef>
                <a:spcPts val="0"/>
              </a:spcBef>
              <a:spcAft>
                <a:spcPts val="0"/>
              </a:spcAft>
              <a:buClrTx/>
              <a:buSzTx/>
              <a:buFont typeface="Arial"/>
              <a:buChar char="•"/>
              <a:tabLst/>
              <a:defRPr/>
            </a:pPr>
            <a:r>
              <a:rPr lang="en-US" dirty="0" smtClean="0"/>
              <a:t>What conversations</a:t>
            </a:r>
            <a:r>
              <a:rPr lang="en-US" baseline="0" dirty="0" smtClean="0"/>
              <a:t> </a:t>
            </a:r>
            <a:r>
              <a:rPr lang="en-US" dirty="0" smtClean="0"/>
              <a:t>will result?</a:t>
            </a:r>
          </a:p>
          <a:p>
            <a:pPr marL="0" marR="0" indent="0" algn="l" defTabSz="457200" rtl="0" eaLnBrk="1" fontAlgn="auto" latinLnBrk="0" hangingPunct="1">
              <a:lnSpc>
                <a:spcPct val="100000"/>
              </a:lnSpc>
              <a:spcBef>
                <a:spcPts val="0"/>
              </a:spcBef>
              <a:spcAft>
                <a:spcPts val="0"/>
              </a:spcAft>
              <a:buClrTx/>
              <a:buSzTx/>
              <a:buFont typeface="Arial"/>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 typeface="Arial"/>
              <a:buNone/>
              <a:tabLst/>
              <a:defRPr/>
            </a:pPr>
            <a:r>
              <a:rPr lang="en-US" dirty="0" smtClean="0"/>
              <a:t>The point is that your viewers should take something away from the</a:t>
            </a:r>
            <a:r>
              <a:rPr lang="en-US" baseline="0" dirty="0" smtClean="0"/>
              <a:t> </a:t>
            </a:r>
            <a:r>
              <a:rPr lang="en-US" dirty="0" smtClean="0"/>
              <a:t>time they spend with your visualization.</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ABBF2E81-59DA-1040-BFBE-E5FEA9991D5C}" type="slidenum">
              <a:rPr lang="en-US" smtClean="0"/>
              <a:t>38</a:t>
            </a:fld>
            <a:endParaRPr lang="en-US"/>
          </a:p>
        </p:txBody>
      </p:sp>
    </p:spTree>
    <p:extLst>
      <p:ext uri="{BB962C8B-B14F-4D97-AF65-F5344CB8AC3E}">
        <p14:creationId xmlns:p14="http://schemas.microsoft.com/office/powerpoint/2010/main" val="33316035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So the problem with using traditional data sources is that you’re not the only person who has these ideas.</a:t>
            </a:r>
            <a:r>
              <a:rPr lang="en-US" sz="1200" baseline="0" dirty="0" smtClean="0"/>
              <a:t> If a lot of people with similar ideas implement very similar algorithms and use similar data sets, then these algorithms </a:t>
            </a:r>
            <a:r>
              <a:rPr lang="en-US" sz="1200" b="0" baseline="0" dirty="0" smtClean="0">
                <a:solidFill>
                  <a:srgbClr val="FF0000"/>
                </a:solidFill>
              </a:rPr>
              <a:t>are going to perform the way and you’ll have very similar outcomes to your competitors.</a:t>
            </a:r>
          </a:p>
          <a:p>
            <a:endParaRPr lang="en-US" sz="1200" b="0" baseline="0" dirty="0" smtClean="0">
              <a:solidFill>
                <a:srgbClr val="FF0000"/>
              </a:solidFill>
            </a:endParaRPr>
          </a:p>
          <a:p>
            <a:r>
              <a:rPr lang="en-US" sz="1200" b="0" baseline="0" dirty="0" smtClean="0">
                <a:solidFill>
                  <a:srgbClr val="FF0000"/>
                </a:solidFill>
              </a:rPr>
              <a:t>This is a problem because in finance, you want to generate alpha, which is the surplus in the market. And your competitors have the same intentions as you, so if everyone uses similar techniques on similar sources of data, it becomes very difficult to reach your alpha anymore. This is the holy grail of every financial company. </a:t>
            </a:r>
          </a:p>
          <a:p>
            <a:endParaRPr lang="en-US" sz="1200" b="0" baseline="0" dirty="0" smtClean="0">
              <a:solidFill>
                <a:srgbClr val="FF0000"/>
              </a:solidFill>
            </a:endParaRPr>
          </a:p>
          <a:p>
            <a:r>
              <a:rPr lang="en-US" sz="1200" b="0" baseline="0" dirty="0" smtClean="0">
                <a:solidFill>
                  <a:srgbClr val="FF0000"/>
                </a:solidFill>
              </a:rPr>
              <a:t>That’s why it’s important to get other, more innovative sources of data.</a:t>
            </a:r>
          </a:p>
          <a:p>
            <a:pPr marL="171450" indent="-171450">
              <a:buFont typeface="Arial"/>
              <a:buChar char="•"/>
            </a:pPr>
            <a:r>
              <a:rPr lang="en-US" sz="1200" b="0" baseline="0" dirty="0" smtClean="0">
                <a:solidFill>
                  <a:srgbClr val="FF0000"/>
                </a:solidFill>
              </a:rPr>
              <a:t>There are actually companies who prefer to build their dataset in-house so their competition doesn’t have access to it.</a:t>
            </a:r>
          </a:p>
          <a:p>
            <a:endParaRPr lang="en-US" sz="1200" b="0" baseline="0" dirty="0" smtClean="0">
              <a:solidFill>
                <a:srgbClr val="FF0000"/>
              </a:solidFill>
            </a:endParaRPr>
          </a:p>
          <a:p>
            <a:r>
              <a:rPr lang="en-US" sz="1200" b="0" baseline="0" dirty="0" smtClean="0">
                <a:solidFill>
                  <a:srgbClr val="FF0000"/>
                </a:solidFill>
              </a:rPr>
              <a:t>To reach alpha, you have to build a “smarter” algorithm and get a bigger share of the surplus than your competitors:</a:t>
            </a:r>
          </a:p>
          <a:p>
            <a:pPr marL="171450" indent="-171450">
              <a:buFont typeface="Arial"/>
              <a:buChar char="•"/>
            </a:pPr>
            <a:r>
              <a:rPr lang="en-US" sz="1200" b="0" baseline="0" dirty="0" smtClean="0">
                <a:solidFill>
                  <a:srgbClr val="FF0000"/>
                </a:solidFill>
              </a:rPr>
              <a:t>A more novel algorithm</a:t>
            </a:r>
          </a:p>
          <a:p>
            <a:pPr marL="171450" indent="-171450">
              <a:buFont typeface="Arial"/>
              <a:buChar char="•"/>
            </a:pPr>
            <a:r>
              <a:rPr lang="en-US" sz="1200" b="0" baseline="0" dirty="0" smtClean="0">
                <a:solidFill>
                  <a:srgbClr val="FF0000"/>
                </a:solidFill>
              </a:rPr>
              <a:t>A faster algorithm</a:t>
            </a:r>
          </a:p>
          <a:p>
            <a:pPr marL="171450" indent="-171450">
              <a:buFont typeface="Arial"/>
              <a:buChar char="•"/>
            </a:pPr>
            <a:r>
              <a:rPr lang="en-US" sz="1200" b="0" baseline="0" dirty="0" smtClean="0">
                <a:solidFill>
                  <a:srgbClr val="FF0000"/>
                </a:solidFill>
              </a:rPr>
              <a:t>Have very interesting ideas on how to implement algorithm</a:t>
            </a:r>
          </a:p>
          <a:p>
            <a:pPr marL="171450" indent="-171450">
              <a:buFont typeface="Arial"/>
              <a:buChar char="•"/>
            </a:pPr>
            <a:r>
              <a:rPr lang="en-US" sz="1200" b="0" baseline="0" dirty="0" smtClean="0">
                <a:solidFill>
                  <a:srgbClr val="FF0000"/>
                </a:solidFill>
              </a:rPr>
              <a:t>You have a unique dataset that no one else has, which has useful information where you can pull signal from</a:t>
            </a:r>
          </a:p>
          <a:p>
            <a:pPr marL="171450" indent="-171450">
              <a:buFont typeface="Arial"/>
              <a:buChar char="•"/>
            </a:pPr>
            <a:endParaRPr lang="en-US" sz="1200" b="0" baseline="0" dirty="0" smtClean="0">
              <a:solidFill>
                <a:srgbClr val="FF0000"/>
              </a:solidFill>
            </a:endParaRPr>
          </a:p>
          <a:p>
            <a:pPr marL="0" indent="0">
              <a:buFont typeface="Arial"/>
              <a:buNone/>
            </a:pPr>
            <a:endParaRPr lang="en-US" sz="1200" dirty="0" smtClean="0"/>
          </a:p>
        </p:txBody>
      </p:sp>
      <p:sp>
        <p:nvSpPr>
          <p:cNvPr id="4" name="Slide Number Placeholder 3"/>
          <p:cNvSpPr>
            <a:spLocks noGrp="1"/>
          </p:cNvSpPr>
          <p:nvPr>
            <p:ph type="sldNum" sz="quarter" idx="10"/>
          </p:nvPr>
        </p:nvSpPr>
        <p:spPr/>
        <p:txBody>
          <a:bodyPr/>
          <a:lstStyle/>
          <a:p>
            <a:fld id="{ABBF2E81-59DA-1040-BFBE-E5FEA9991D5C}" type="slidenum">
              <a:rPr lang="en-US" smtClean="0"/>
              <a:t>4</a:t>
            </a:fld>
            <a:endParaRPr lang="en-US"/>
          </a:p>
        </p:txBody>
      </p:sp>
    </p:spTree>
    <p:extLst>
      <p:ext uri="{BB962C8B-B14F-4D97-AF65-F5344CB8AC3E}">
        <p14:creationId xmlns:p14="http://schemas.microsoft.com/office/powerpoint/2010/main" val="33316035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aseline="0" dirty="0" smtClean="0"/>
              <a:t>I choose Twitter. </a:t>
            </a:r>
          </a:p>
          <a:p>
            <a:pPr marL="171450" indent="-171450">
              <a:buFont typeface="Arial"/>
              <a:buChar char="•"/>
            </a:pPr>
            <a:r>
              <a:rPr lang="en-US" sz="1200" baseline="0" dirty="0" smtClean="0"/>
              <a:t>Measure sentiment (stocks are influenced by how people feel)</a:t>
            </a:r>
          </a:p>
          <a:p>
            <a:pPr marL="171450" indent="-171450">
              <a:buFont typeface="Arial"/>
              <a:buChar char="•"/>
            </a:pPr>
            <a:r>
              <a:rPr lang="en-US" sz="1200" baseline="0" dirty="0" smtClean="0"/>
              <a:t>Real-time (stock trades are made fast, and being quick makes you a good trader)</a:t>
            </a:r>
          </a:p>
          <a:p>
            <a:pPr marL="628650" lvl="1" indent="-171450">
              <a:buFont typeface="Arial"/>
              <a:buChar char="•"/>
            </a:pPr>
            <a:r>
              <a:rPr lang="en-US" sz="1200" baseline="0" dirty="0" smtClean="0"/>
              <a:t>When an event happens, you want to know that information before your competitors do. Their sources might be Bloomberg or Reuters, but social media is real-time. Usually information in the news appears later than social media.</a:t>
            </a:r>
            <a:endParaRPr lang="en-US" sz="1200" dirty="0" smtClean="0"/>
          </a:p>
        </p:txBody>
      </p:sp>
      <p:sp>
        <p:nvSpPr>
          <p:cNvPr id="4" name="Slide Number Placeholder 3"/>
          <p:cNvSpPr>
            <a:spLocks noGrp="1"/>
          </p:cNvSpPr>
          <p:nvPr>
            <p:ph type="sldNum" sz="quarter" idx="10"/>
          </p:nvPr>
        </p:nvSpPr>
        <p:spPr/>
        <p:txBody>
          <a:bodyPr/>
          <a:lstStyle/>
          <a:p>
            <a:fld id="{ABBF2E81-59DA-1040-BFBE-E5FEA9991D5C}" type="slidenum">
              <a:rPr lang="en-US" smtClean="0"/>
              <a:t>5</a:t>
            </a:fld>
            <a:endParaRPr lang="en-US"/>
          </a:p>
        </p:txBody>
      </p:sp>
    </p:spTree>
    <p:extLst>
      <p:ext uri="{BB962C8B-B14F-4D97-AF65-F5344CB8AC3E}">
        <p14:creationId xmlns:p14="http://schemas.microsoft.com/office/powerpoint/2010/main" val="304312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what traditional data sources look like, which already comes in a really nice format.</a:t>
            </a:r>
            <a:r>
              <a:rPr lang="en-US" baseline="0" dirty="0" smtClean="0"/>
              <a:t> They’re numeric, so it’s pretty straight forward to feed them into an algorithm as input data and come up with a model. </a:t>
            </a:r>
            <a:endParaRPr lang="en-US" dirty="0"/>
          </a:p>
        </p:txBody>
      </p:sp>
      <p:sp>
        <p:nvSpPr>
          <p:cNvPr id="4" name="Slide Number Placeholder 3"/>
          <p:cNvSpPr>
            <a:spLocks noGrp="1"/>
          </p:cNvSpPr>
          <p:nvPr>
            <p:ph type="sldNum" sz="quarter" idx="10"/>
          </p:nvPr>
        </p:nvSpPr>
        <p:spPr/>
        <p:txBody>
          <a:bodyPr/>
          <a:lstStyle/>
          <a:p>
            <a:fld id="{ABBF2E81-59DA-1040-BFBE-E5FEA9991D5C}" type="slidenum">
              <a:rPr lang="en-US" smtClean="0"/>
              <a:t>6</a:t>
            </a:fld>
            <a:endParaRPr lang="en-US"/>
          </a:p>
        </p:txBody>
      </p:sp>
    </p:spTree>
    <p:extLst>
      <p:ext uri="{BB962C8B-B14F-4D97-AF65-F5344CB8AC3E}">
        <p14:creationId xmlns:p14="http://schemas.microsoft.com/office/powerpoint/2010/main" val="25246106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However, there’s a lot of unstructured</a:t>
            </a:r>
            <a:r>
              <a:rPr lang="en-US" baseline="0" dirty="0" smtClean="0"/>
              <a:t> data that doesn’t come in such a nice format – annual reports, press releases. </a:t>
            </a:r>
            <a:endParaRPr lang="en-US" dirty="0" smtClean="0"/>
          </a:p>
          <a:p>
            <a:endParaRPr lang="en-US" dirty="0" smtClean="0"/>
          </a:p>
          <a:p>
            <a:r>
              <a:rPr lang="en-US" dirty="0" smtClean="0"/>
              <a:t>This is what stock</a:t>
            </a:r>
            <a:r>
              <a:rPr lang="en-US" baseline="0" dirty="0" smtClean="0"/>
              <a:t> data looks like now. </a:t>
            </a:r>
          </a:p>
          <a:p>
            <a:endParaRPr lang="en-US" baseline="0" dirty="0" smtClean="0"/>
          </a:p>
          <a:p>
            <a:r>
              <a:rPr lang="en-US" baseline="0" dirty="0" smtClean="0"/>
              <a:t>It’s much more work and it’s all text-based. This untapped resource needs a lot more pre-processing work done to it to reach the quality of its counterpart – the numeric data that we have come to know and refine so well. </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ABBF2E81-59DA-1040-BFBE-E5FEA9991D5C}" type="slidenum">
              <a:rPr lang="en-US" smtClean="0"/>
              <a:t>7</a:t>
            </a:fld>
            <a:endParaRPr lang="en-US"/>
          </a:p>
        </p:txBody>
      </p:sp>
    </p:spTree>
    <p:extLst>
      <p:ext uri="{BB962C8B-B14F-4D97-AF65-F5344CB8AC3E}">
        <p14:creationId xmlns:p14="http://schemas.microsoft.com/office/powerpoint/2010/main" val="20010993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Tweets (major</a:t>
            </a:r>
            <a:r>
              <a:rPr lang="en-US" baseline="0" dirty="0" smtClean="0"/>
              <a:t> source of news)</a:t>
            </a:r>
            <a:r>
              <a:rPr lang="en-US" dirty="0" smtClean="0"/>
              <a:t> can capture public</a:t>
            </a:r>
            <a:r>
              <a:rPr lang="en-US" baseline="0" dirty="0" smtClean="0"/>
              <a:t> </a:t>
            </a:r>
            <a:r>
              <a:rPr lang="en-US" dirty="0" smtClean="0"/>
              <a:t>sentiment and correlate</a:t>
            </a:r>
            <a:r>
              <a:rPr lang="en-US" baseline="0" dirty="0" smtClean="0"/>
              <a:t> (or possibly cause) changes in the stock market, like Apple. </a:t>
            </a:r>
            <a:endParaRPr lang="en-US" dirty="0"/>
          </a:p>
        </p:txBody>
      </p:sp>
      <p:sp>
        <p:nvSpPr>
          <p:cNvPr id="4" name="Slide Number Placeholder 3"/>
          <p:cNvSpPr>
            <a:spLocks noGrp="1"/>
          </p:cNvSpPr>
          <p:nvPr>
            <p:ph type="sldNum" sz="quarter" idx="10"/>
          </p:nvPr>
        </p:nvSpPr>
        <p:spPr/>
        <p:txBody>
          <a:bodyPr/>
          <a:lstStyle/>
          <a:p>
            <a:fld id="{ABBF2E81-59DA-1040-BFBE-E5FEA9991D5C}" type="slidenum">
              <a:rPr lang="en-US" smtClean="0"/>
              <a:t>8</a:t>
            </a:fld>
            <a:endParaRPr lang="en-US"/>
          </a:p>
        </p:txBody>
      </p:sp>
    </p:spTree>
    <p:extLst>
      <p:ext uri="{BB962C8B-B14F-4D97-AF65-F5344CB8AC3E}">
        <p14:creationId xmlns:p14="http://schemas.microsoft.com/office/powerpoint/2010/main" val="33316035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1" dirty="0" smtClean="0"/>
              <a:t># Part 1 -- Setup and Collection of Tweets</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Pull Tweets from the Twitter API (using </a:t>
            </a:r>
            <a:r>
              <a:rPr lang="en-US" dirty="0" err="1" smtClean="0"/>
              <a:t>Tweepy</a:t>
            </a:r>
            <a:r>
              <a:rPr lang="en-US" dirty="0" smtClean="0"/>
              <a:t>) and collect **tweets from 30 thought leaders and news outlets** using </a:t>
            </a:r>
            <a:r>
              <a:rPr lang="en-US" dirty="0" err="1" smtClean="0"/>
              <a:t>MongoDB</a:t>
            </a:r>
            <a:r>
              <a:rPr lang="en-US" dirty="0" smtClean="0"/>
              <a:t> as a task manager (manual distributed processing).</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1" dirty="0" smtClean="0"/>
              <a:t># Part 2 -- Pre-Processing and Text Cleaning</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Next we're going to do some basic pre-processing, like converting the text to lower case and deleting URLs. We don't need to remove </a:t>
            </a:r>
            <a:r>
              <a:rPr lang="en-US" dirty="0" err="1" smtClean="0"/>
              <a:t>stopwords</a:t>
            </a:r>
            <a:r>
              <a:rPr lang="en-US" dirty="0" smtClean="0"/>
              <a:t> such as "the" and "a", which will be done when we pass our data through a NLTK model later. </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1" dirty="0" smtClean="0"/>
              <a:t># Part 3 -- Get Target Data (S&amp;P 500)</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Get our target data (the S&amp;P 500 index) from the Yahoo Finance website and perform calculations. We want to look at the </a:t>
            </a:r>
            <a:r>
              <a:rPr lang="en-US" dirty="0" err="1" smtClean="0"/>
              <a:t>Adj</a:t>
            </a:r>
            <a:r>
              <a:rPr lang="en-US" dirty="0" smtClean="0"/>
              <a:t> Close price to determine whether stocks went up/down/neutral compared to the previous day. This will be a **classification model** and we will set our threshold of up/down/neutral to a change of 0.01%.</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1" dirty="0" smtClean="0"/>
              <a:t># Part 4 -- Combine Features and Target</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Since our feature data (tweets) and target data (stocks) are pulled from different sources and have different numbers of rows and columns, we will need to do some cleaning to make sure our X's and y's share the same number of rows. This is important for when we feed our data into models.</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1" dirty="0" smtClean="0"/>
              <a:t># Part 5 -- Transform Target Data (SP500)</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err="1" smtClean="0"/>
              <a:t>LabelEncode</a:t>
            </a:r>
            <a:r>
              <a:rPr lang="en-US" dirty="0" smtClean="0"/>
              <a:t> our y's so we can have more flexibility running it through models (e.g. </a:t>
            </a:r>
            <a:r>
              <a:rPr lang="en-US" dirty="0" err="1" smtClean="0"/>
              <a:t>LogisticRegression</a:t>
            </a:r>
            <a:r>
              <a:rPr lang="en-US" dirty="0" smtClean="0"/>
              <a:t>).</a:t>
            </a:r>
          </a:p>
          <a:p>
            <a:pPr marL="0" marR="0" indent="0" algn="l" defTabSz="457200" rtl="0" eaLnBrk="1" fontAlgn="auto" latinLnBrk="0" hangingPunct="1">
              <a:lnSpc>
                <a:spcPct val="100000"/>
              </a:lnSpc>
              <a:spcBef>
                <a:spcPts val="0"/>
              </a:spcBef>
              <a:spcAft>
                <a:spcPts val="0"/>
              </a:spcAft>
              <a:buClrTx/>
              <a:buSzTx/>
              <a:buFontTx/>
              <a:buNone/>
              <a:tabLst/>
              <a:defRPr/>
            </a:pPr>
            <a:endParaRPr lang="en-US" b="1"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1" dirty="0" smtClean="0"/>
              <a:t># Part 6 -- Model Selection</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Using pipelines to find the best predictive model for our data.</a:t>
            </a:r>
            <a:endParaRPr lang="en-US" dirty="0"/>
          </a:p>
        </p:txBody>
      </p:sp>
      <p:sp>
        <p:nvSpPr>
          <p:cNvPr id="4" name="Slide Number Placeholder 3"/>
          <p:cNvSpPr>
            <a:spLocks noGrp="1"/>
          </p:cNvSpPr>
          <p:nvPr>
            <p:ph type="sldNum" sz="quarter" idx="10"/>
          </p:nvPr>
        </p:nvSpPr>
        <p:spPr/>
        <p:txBody>
          <a:bodyPr/>
          <a:lstStyle/>
          <a:p>
            <a:fld id="{ABBF2E81-59DA-1040-BFBE-E5FEA9991D5C}" type="slidenum">
              <a:rPr lang="en-US" smtClean="0"/>
              <a:t>9</a:t>
            </a:fld>
            <a:endParaRPr lang="en-US"/>
          </a:p>
        </p:txBody>
      </p:sp>
    </p:spTree>
    <p:extLst>
      <p:ext uri="{BB962C8B-B14F-4D97-AF65-F5344CB8AC3E}">
        <p14:creationId xmlns:p14="http://schemas.microsoft.com/office/powerpoint/2010/main" val="33316035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E8D3373A-3050-814D-9886-1CF008F0552B}" type="datetimeFigureOut">
              <a:rPr lang="en-US" smtClean="0"/>
              <a:t>6/21/17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0F3DCF1-78E4-CE4D-8001-9A2343A65142}" type="slidenum">
              <a:rPr lang="en-US" smtClean="0"/>
              <a:t>‹#›</a:t>
            </a:fld>
            <a:endParaRPr lang="en-US"/>
          </a:p>
        </p:txBody>
      </p:sp>
    </p:spTree>
    <p:extLst>
      <p:ext uri="{BB962C8B-B14F-4D97-AF65-F5344CB8AC3E}">
        <p14:creationId xmlns:p14="http://schemas.microsoft.com/office/powerpoint/2010/main" val="28575266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8D3373A-3050-814D-9886-1CF008F0552B}" type="datetimeFigureOut">
              <a:rPr lang="en-US" smtClean="0"/>
              <a:t>6/21/17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0F3DCF1-78E4-CE4D-8001-9A2343A65142}" type="slidenum">
              <a:rPr lang="en-US" smtClean="0"/>
              <a:t>‹#›</a:t>
            </a:fld>
            <a:endParaRPr lang="en-US"/>
          </a:p>
        </p:txBody>
      </p:sp>
    </p:spTree>
    <p:extLst>
      <p:ext uri="{BB962C8B-B14F-4D97-AF65-F5344CB8AC3E}">
        <p14:creationId xmlns:p14="http://schemas.microsoft.com/office/powerpoint/2010/main" val="38584396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8D3373A-3050-814D-9886-1CF008F0552B}" type="datetimeFigureOut">
              <a:rPr lang="en-US" smtClean="0"/>
              <a:t>6/21/17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0F3DCF1-78E4-CE4D-8001-9A2343A65142}" type="slidenum">
              <a:rPr lang="en-US" smtClean="0"/>
              <a:t>‹#›</a:t>
            </a:fld>
            <a:endParaRPr lang="en-US"/>
          </a:p>
        </p:txBody>
      </p:sp>
    </p:spTree>
    <p:extLst>
      <p:ext uri="{BB962C8B-B14F-4D97-AF65-F5344CB8AC3E}">
        <p14:creationId xmlns:p14="http://schemas.microsoft.com/office/powerpoint/2010/main" val="37830125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8D3373A-3050-814D-9886-1CF008F0552B}" type="datetimeFigureOut">
              <a:rPr lang="en-US" smtClean="0"/>
              <a:t>6/21/17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0F3DCF1-78E4-CE4D-8001-9A2343A65142}" type="slidenum">
              <a:rPr lang="en-US" smtClean="0"/>
              <a:t>‹#›</a:t>
            </a:fld>
            <a:endParaRPr lang="en-US"/>
          </a:p>
        </p:txBody>
      </p:sp>
    </p:spTree>
    <p:extLst>
      <p:ext uri="{BB962C8B-B14F-4D97-AF65-F5344CB8AC3E}">
        <p14:creationId xmlns:p14="http://schemas.microsoft.com/office/powerpoint/2010/main" val="22197552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8D3373A-3050-814D-9886-1CF008F0552B}" type="datetimeFigureOut">
              <a:rPr lang="en-US" smtClean="0"/>
              <a:t>6/21/17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0F3DCF1-78E4-CE4D-8001-9A2343A65142}" type="slidenum">
              <a:rPr lang="en-US" smtClean="0"/>
              <a:t>‹#›</a:t>
            </a:fld>
            <a:endParaRPr lang="en-US"/>
          </a:p>
        </p:txBody>
      </p:sp>
    </p:spTree>
    <p:extLst>
      <p:ext uri="{BB962C8B-B14F-4D97-AF65-F5344CB8AC3E}">
        <p14:creationId xmlns:p14="http://schemas.microsoft.com/office/powerpoint/2010/main" val="30748239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E8D3373A-3050-814D-9886-1CF008F0552B}" type="datetimeFigureOut">
              <a:rPr lang="en-US" smtClean="0"/>
              <a:t>6/21/17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0F3DCF1-78E4-CE4D-8001-9A2343A65142}" type="slidenum">
              <a:rPr lang="en-US" smtClean="0"/>
              <a:t>‹#›</a:t>
            </a:fld>
            <a:endParaRPr lang="en-US"/>
          </a:p>
        </p:txBody>
      </p:sp>
    </p:spTree>
    <p:extLst>
      <p:ext uri="{BB962C8B-B14F-4D97-AF65-F5344CB8AC3E}">
        <p14:creationId xmlns:p14="http://schemas.microsoft.com/office/powerpoint/2010/main" val="42512720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E8D3373A-3050-814D-9886-1CF008F0552B}" type="datetimeFigureOut">
              <a:rPr lang="en-US" smtClean="0"/>
              <a:t>6/21/17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0F3DCF1-78E4-CE4D-8001-9A2343A65142}" type="slidenum">
              <a:rPr lang="en-US" smtClean="0"/>
              <a:t>‹#›</a:t>
            </a:fld>
            <a:endParaRPr lang="en-US"/>
          </a:p>
        </p:txBody>
      </p:sp>
    </p:spTree>
    <p:extLst>
      <p:ext uri="{BB962C8B-B14F-4D97-AF65-F5344CB8AC3E}">
        <p14:creationId xmlns:p14="http://schemas.microsoft.com/office/powerpoint/2010/main" val="35314932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E8D3373A-3050-814D-9886-1CF008F0552B}" type="datetimeFigureOut">
              <a:rPr lang="en-US" smtClean="0"/>
              <a:t>6/21/17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0F3DCF1-78E4-CE4D-8001-9A2343A65142}" type="slidenum">
              <a:rPr lang="en-US" smtClean="0"/>
              <a:t>‹#›</a:t>
            </a:fld>
            <a:endParaRPr lang="en-US"/>
          </a:p>
        </p:txBody>
      </p:sp>
    </p:spTree>
    <p:extLst>
      <p:ext uri="{BB962C8B-B14F-4D97-AF65-F5344CB8AC3E}">
        <p14:creationId xmlns:p14="http://schemas.microsoft.com/office/powerpoint/2010/main" val="36308395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8D3373A-3050-814D-9886-1CF008F0552B}" type="datetimeFigureOut">
              <a:rPr lang="en-US" smtClean="0"/>
              <a:t>6/21/17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0F3DCF1-78E4-CE4D-8001-9A2343A65142}" type="slidenum">
              <a:rPr lang="en-US" smtClean="0"/>
              <a:t>‹#›</a:t>
            </a:fld>
            <a:endParaRPr lang="en-US"/>
          </a:p>
        </p:txBody>
      </p:sp>
    </p:spTree>
    <p:extLst>
      <p:ext uri="{BB962C8B-B14F-4D97-AF65-F5344CB8AC3E}">
        <p14:creationId xmlns:p14="http://schemas.microsoft.com/office/powerpoint/2010/main" val="19656771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8D3373A-3050-814D-9886-1CF008F0552B}" type="datetimeFigureOut">
              <a:rPr lang="en-US" smtClean="0"/>
              <a:t>6/21/17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0F3DCF1-78E4-CE4D-8001-9A2343A65142}" type="slidenum">
              <a:rPr lang="en-US" smtClean="0"/>
              <a:t>‹#›</a:t>
            </a:fld>
            <a:endParaRPr lang="en-US"/>
          </a:p>
        </p:txBody>
      </p:sp>
    </p:spTree>
    <p:extLst>
      <p:ext uri="{BB962C8B-B14F-4D97-AF65-F5344CB8AC3E}">
        <p14:creationId xmlns:p14="http://schemas.microsoft.com/office/powerpoint/2010/main" val="24402569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8D3373A-3050-814D-9886-1CF008F0552B}" type="datetimeFigureOut">
              <a:rPr lang="en-US" smtClean="0"/>
              <a:t>6/21/17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0F3DCF1-78E4-CE4D-8001-9A2343A65142}" type="slidenum">
              <a:rPr lang="en-US" smtClean="0"/>
              <a:t>‹#›</a:t>
            </a:fld>
            <a:endParaRPr lang="en-US"/>
          </a:p>
        </p:txBody>
      </p:sp>
    </p:spTree>
    <p:extLst>
      <p:ext uri="{BB962C8B-B14F-4D97-AF65-F5344CB8AC3E}">
        <p14:creationId xmlns:p14="http://schemas.microsoft.com/office/powerpoint/2010/main" val="1632182617"/>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8D3373A-3050-814D-9886-1CF008F0552B}" type="datetimeFigureOut">
              <a:rPr lang="en-US" smtClean="0"/>
              <a:t>6/21/17</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0F3DCF1-78E4-CE4D-8001-9A2343A65142}" type="slidenum">
              <a:rPr lang="en-US" smtClean="0"/>
              <a:t>‹#›</a:t>
            </a:fld>
            <a:endParaRPr lang="en-US"/>
          </a:p>
        </p:txBody>
      </p:sp>
    </p:spTree>
    <p:extLst>
      <p:ext uri="{BB962C8B-B14F-4D97-AF65-F5344CB8AC3E}">
        <p14:creationId xmlns:p14="http://schemas.microsoft.com/office/powerpoint/2010/main" val="118817692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19.png"/><Relationship Id="rId6" Type="http://schemas.openxmlformats.org/officeDocument/2006/relationships/image" Target="../media/image20.png"/><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3.png"/></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png"/><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2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2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2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28.png"/></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0.png"/><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www.youtube.com/watch?v=B9sIS2-_sv4" TargetMode="External"/><Relationship Id="rId3" Type="http://schemas.openxmlformats.org/officeDocument/2006/relationships/hyperlink" Target="http://blog.aylien.com/analyzing-tweets-from-web-summit-2015-semantic/"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3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508000" y="4547227"/>
            <a:ext cx="5032375" cy="1867141"/>
          </a:xfrm>
        </p:spPr>
        <p:txBody>
          <a:bodyPr>
            <a:normAutofit/>
          </a:bodyPr>
          <a:lstStyle/>
          <a:p>
            <a:pPr algn="l"/>
            <a:r>
              <a:rPr lang="en-US" sz="2500" b="1" dirty="0">
                <a:solidFill>
                  <a:schemeClr val="tx1"/>
                </a:solidFill>
                <a:latin typeface="Century Gothic"/>
                <a:cs typeface="Century Gothic"/>
              </a:rPr>
              <a:t>Analyzing Unstructured Data </a:t>
            </a:r>
            <a:endParaRPr lang="en-US" sz="2500" b="1" dirty="0" smtClean="0">
              <a:solidFill>
                <a:schemeClr val="tx1"/>
              </a:solidFill>
              <a:latin typeface="Century Gothic"/>
              <a:cs typeface="Century Gothic"/>
            </a:endParaRPr>
          </a:p>
          <a:p>
            <a:pPr algn="l"/>
            <a:r>
              <a:rPr lang="en-US" sz="2500" b="1" dirty="0" smtClean="0">
                <a:solidFill>
                  <a:schemeClr val="tx1"/>
                </a:solidFill>
                <a:latin typeface="Century Gothic"/>
                <a:cs typeface="Century Gothic"/>
              </a:rPr>
              <a:t>for </a:t>
            </a:r>
            <a:r>
              <a:rPr lang="en-US" sz="2500" b="1" dirty="0">
                <a:solidFill>
                  <a:schemeClr val="tx1"/>
                </a:solidFill>
                <a:latin typeface="Century Gothic"/>
                <a:cs typeface="Century Gothic"/>
              </a:rPr>
              <a:t>Finance</a:t>
            </a:r>
            <a:endParaRPr lang="en-US" sz="2500" b="1" dirty="0" smtClean="0">
              <a:solidFill>
                <a:schemeClr val="tx1"/>
              </a:solidFill>
              <a:latin typeface="Century Gothic"/>
              <a:cs typeface="Century Gothic"/>
            </a:endParaRPr>
          </a:p>
          <a:p>
            <a:pPr algn="l"/>
            <a:r>
              <a:rPr lang="en-US" sz="2000" dirty="0" smtClean="0">
                <a:solidFill>
                  <a:schemeClr val="tx1"/>
                </a:solidFill>
                <a:latin typeface="Century Gothic"/>
                <a:cs typeface="Century Gothic"/>
              </a:rPr>
              <a:t>a.k.a. Sentiment Analysis of Twitter to predict the rise and fall of stock prices</a:t>
            </a:r>
            <a:endParaRPr lang="en-US" sz="2000" dirty="0">
              <a:solidFill>
                <a:schemeClr val="tx1"/>
              </a:solidFill>
              <a:latin typeface="Century Gothic"/>
              <a:cs typeface="Century Gothic"/>
            </a:endParaRPr>
          </a:p>
        </p:txBody>
      </p:sp>
      <p:pic>
        <p:nvPicPr>
          <p:cNvPr id="4" name="Picture 3"/>
          <p:cNvPicPr>
            <a:picLocks noChangeAspect="1"/>
          </p:cNvPicPr>
          <p:nvPr/>
        </p:nvPicPr>
        <p:blipFill>
          <a:blip r:embed="rId3"/>
          <a:stretch>
            <a:fillRect/>
          </a:stretch>
        </p:blipFill>
        <p:spPr>
          <a:xfrm>
            <a:off x="1619032" y="604837"/>
            <a:ext cx="5891746" cy="3314107"/>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cxnSp>
        <p:nvCxnSpPr>
          <p:cNvPr id="6" name="Straight Connector 5"/>
          <p:cNvCxnSpPr/>
          <p:nvPr/>
        </p:nvCxnSpPr>
        <p:spPr>
          <a:xfrm>
            <a:off x="5512511" y="4547227"/>
            <a:ext cx="0" cy="1867141"/>
          </a:xfrm>
          <a:prstGeom prst="line">
            <a:avLst/>
          </a:prstGeom>
          <a:ln>
            <a:solidFill>
              <a:srgbClr val="898989"/>
            </a:solidFill>
          </a:ln>
        </p:spPr>
        <p:style>
          <a:lnRef idx="1">
            <a:schemeClr val="dk1"/>
          </a:lnRef>
          <a:fillRef idx="0">
            <a:schemeClr val="dk1"/>
          </a:fillRef>
          <a:effectRef idx="0">
            <a:schemeClr val="dk1"/>
          </a:effectRef>
          <a:fontRef idx="minor">
            <a:schemeClr val="tx1"/>
          </a:fontRef>
        </p:style>
      </p:cxnSp>
      <p:sp>
        <p:nvSpPr>
          <p:cNvPr id="8" name="Rectangle 7"/>
          <p:cNvSpPr/>
          <p:nvPr/>
        </p:nvSpPr>
        <p:spPr>
          <a:xfrm>
            <a:off x="5715000" y="5445844"/>
            <a:ext cx="3032126" cy="707886"/>
          </a:xfrm>
          <a:prstGeom prst="rect">
            <a:avLst/>
          </a:prstGeom>
        </p:spPr>
        <p:txBody>
          <a:bodyPr wrap="square">
            <a:spAutoFit/>
          </a:bodyPr>
          <a:lstStyle/>
          <a:p>
            <a:r>
              <a:rPr lang="en-US" sz="2000" dirty="0" smtClean="0">
                <a:solidFill>
                  <a:srgbClr val="898989"/>
                </a:solidFill>
                <a:latin typeface="Century Gothic"/>
                <a:cs typeface="Century Gothic"/>
              </a:rPr>
              <a:t>Josephine M. Ho</a:t>
            </a:r>
          </a:p>
          <a:p>
            <a:r>
              <a:rPr lang="en-US" sz="2000" dirty="0" err="1" smtClean="0">
                <a:solidFill>
                  <a:srgbClr val="898989"/>
                </a:solidFill>
                <a:latin typeface="Century Gothic"/>
                <a:cs typeface="Century Gothic"/>
              </a:rPr>
              <a:t>Github</a:t>
            </a:r>
            <a:r>
              <a:rPr lang="en-US" sz="2000" dirty="0" smtClean="0">
                <a:solidFill>
                  <a:srgbClr val="898989"/>
                </a:solidFill>
                <a:latin typeface="Century Gothic"/>
                <a:cs typeface="Century Gothic"/>
              </a:rPr>
              <a:t>: </a:t>
            </a:r>
            <a:r>
              <a:rPr lang="en-US" sz="2000" dirty="0" err="1" smtClean="0">
                <a:solidFill>
                  <a:srgbClr val="898989"/>
                </a:solidFill>
                <a:latin typeface="Century Gothic"/>
                <a:cs typeface="Century Gothic"/>
              </a:rPr>
              <a:t>josephinemho</a:t>
            </a:r>
            <a:endParaRPr lang="en-US" sz="2000" dirty="0">
              <a:solidFill>
                <a:srgbClr val="898989"/>
              </a:solidFill>
            </a:endParaRPr>
          </a:p>
        </p:txBody>
      </p:sp>
    </p:spTree>
    <p:extLst>
      <p:ext uri="{BB962C8B-B14F-4D97-AF65-F5344CB8AC3E}">
        <p14:creationId xmlns:p14="http://schemas.microsoft.com/office/powerpoint/2010/main" val="308090447"/>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104501"/>
            <a:ext cx="8229600" cy="648998"/>
          </a:xfrm>
        </p:spPr>
        <p:txBody>
          <a:bodyPr>
            <a:normAutofit/>
          </a:bodyPr>
          <a:lstStyle/>
          <a:p>
            <a:r>
              <a:rPr lang="en-US" sz="3000" dirty="0" smtClean="0">
                <a:latin typeface="Century Gothic"/>
                <a:cs typeface="Century Gothic"/>
              </a:rPr>
              <a:t>Let’s dive into the data!</a:t>
            </a:r>
            <a:endParaRPr lang="en-US" sz="3000" dirty="0">
              <a:latin typeface="Century Gothic"/>
              <a:cs typeface="Century Gothic"/>
            </a:endParaRPr>
          </a:p>
        </p:txBody>
      </p:sp>
    </p:spTree>
    <p:extLst>
      <p:ext uri="{BB962C8B-B14F-4D97-AF65-F5344CB8AC3E}">
        <p14:creationId xmlns:p14="http://schemas.microsoft.com/office/powerpoint/2010/main" val="1135823290"/>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275081" y="0"/>
            <a:ext cx="8593838" cy="6872102"/>
          </a:xfrm>
          <a:prstGeom prst="rect">
            <a:avLst/>
          </a:prstGeom>
        </p:spPr>
      </p:pic>
      <p:sp>
        <p:nvSpPr>
          <p:cNvPr id="5" name="Oval 4"/>
          <p:cNvSpPr/>
          <p:nvPr/>
        </p:nvSpPr>
        <p:spPr>
          <a:xfrm>
            <a:off x="3233616" y="909152"/>
            <a:ext cx="837150" cy="390769"/>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8538885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7-06-14 at 7.59.59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980" y="0"/>
            <a:ext cx="8993956" cy="6882978"/>
          </a:xfrm>
          <a:prstGeom prst="rect">
            <a:avLst/>
          </a:prstGeom>
        </p:spPr>
      </p:pic>
    </p:spTree>
    <p:extLst>
      <p:ext uri="{BB962C8B-B14F-4D97-AF65-F5344CB8AC3E}">
        <p14:creationId xmlns:p14="http://schemas.microsoft.com/office/powerpoint/2010/main" val="2149147356"/>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54203" y="-1"/>
            <a:ext cx="8635595" cy="6902341"/>
          </a:xfrm>
          <a:prstGeom prst="rect">
            <a:avLst/>
          </a:prstGeom>
        </p:spPr>
      </p:pic>
    </p:spTree>
    <p:extLst>
      <p:ext uri="{BB962C8B-B14F-4D97-AF65-F5344CB8AC3E}">
        <p14:creationId xmlns:p14="http://schemas.microsoft.com/office/powerpoint/2010/main" val="3429310379"/>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257685" y="-1"/>
            <a:ext cx="8628631" cy="6891023"/>
          </a:xfrm>
          <a:prstGeom prst="rect">
            <a:avLst/>
          </a:prstGeom>
        </p:spPr>
      </p:pic>
    </p:spTree>
    <p:extLst>
      <p:ext uri="{BB962C8B-B14F-4D97-AF65-F5344CB8AC3E}">
        <p14:creationId xmlns:p14="http://schemas.microsoft.com/office/powerpoint/2010/main" val="1427268236"/>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7-06-14 at 9.46.35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305" y="7416"/>
            <a:ext cx="8624013" cy="6850584"/>
          </a:xfrm>
          <a:prstGeom prst="rect">
            <a:avLst/>
          </a:prstGeom>
        </p:spPr>
      </p:pic>
      <p:pic>
        <p:nvPicPr>
          <p:cNvPr id="3" name="Picture 2" descr="Screen Shot 2017-06-14 at 8.14.14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
            <a:ext cx="9144000" cy="6936313"/>
          </a:xfrm>
          <a:prstGeom prst="rect">
            <a:avLst/>
          </a:prstGeom>
        </p:spPr>
      </p:pic>
    </p:spTree>
    <p:extLst>
      <p:ext uri="{BB962C8B-B14F-4D97-AF65-F5344CB8AC3E}">
        <p14:creationId xmlns:p14="http://schemas.microsoft.com/office/powerpoint/2010/main" val="3430832377"/>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7-06-15 at 10.50.58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4564" y="-1"/>
            <a:ext cx="8514872" cy="6858002"/>
          </a:xfrm>
          <a:prstGeom prst="rect">
            <a:avLst/>
          </a:prstGeom>
        </p:spPr>
      </p:pic>
    </p:spTree>
    <p:extLst>
      <p:ext uri="{BB962C8B-B14F-4D97-AF65-F5344CB8AC3E}">
        <p14:creationId xmlns:p14="http://schemas.microsoft.com/office/powerpoint/2010/main" val="1454665750"/>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104501"/>
            <a:ext cx="8229600" cy="648998"/>
          </a:xfrm>
        </p:spPr>
        <p:txBody>
          <a:bodyPr>
            <a:normAutofit/>
          </a:bodyPr>
          <a:lstStyle/>
          <a:p>
            <a:r>
              <a:rPr lang="en-US" sz="3000" dirty="0" smtClean="0">
                <a:latin typeface="Century Gothic"/>
                <a:cs typeface="Century Gothic"/>
              </a:rPr>
              <a:t>Identifying and cleaning “noisy” words</a:t>
            </a:r>
            <a:endParaRPr lang="en-US" sz="3000" dirty="0">
              <a:latin typeface="Century Gothic"/>
              <a:cs typeface="Century Gothic"/>
            </a:endParaRPr>
          </a:p>
        </p:txBody>
      </p:sp>
    </p:spTree>
    <p:extLst>
      <p:ext uri="{BB962C8B-B14F-4D97-AF65-F5344CB8AC3E}">
        <p14:creationId xmlns:p14="http://schemas.microsoft.com/office/powerpoint/2010/main" val="3046240082"/>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1" y="-1"/>
            <a:ext cx="6626095" cy="3421317"/>
          </a:xfrm>
          <a:prstGeom prst="rect">
            <a:avLst/>
          </a:prstGeom>
        </p:spPr>
      </p:pic>
      <p:pic>
        <p:nvPicPr>
          <p:cNvPr id="7" name="Picture 6"/>
          <p:cNvPicPr>
            <a:picLocks noChangeAspect="1"/>
          </p:cNvPicPr>
          <p:nvPr/>
        </p:nvPicPr>
        <p:blipFill>
          <a:blip r:embed="rId4"/>
          <a:stretch>
            <a:fillRect/>
          </a:stretch>
        </p:blipFill>
        <p:spPr>
          <a:xfrm>
            <a:off x="2401694" y="3421317"/>
            <a:ext cx="6742306" cy="3436683"/>
          </a:xfrm>
          <a:prstGeom prst="rect">
            <a:avLst/>
          </a:prstGeom>
        </p:spPr>
      </p:pic>
    </p:spTree>
    <p:extLst>
      <p:ext uri="{BB962C8B-B14F-4D97-AF65-F5344CB8AC3E}">
        <p14:creationId xmlns:p14="http://schemas.microsoft.com/office/powerpoint/2010/main" val="664018993"/>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0" y="800406"/>
            <a:ext cx="5216769" cy="5805496"/>
          </a:xfrm>
          <a:prstGeom prst="rect">
            <a:avLst/>
          </a:prstGeom>
        </p:spPr>
      </p:pic>
      <p:pic>
        <p:nvPicPr>
          <p:cNvPr id="14" name="Picture 13"/>
          <p:cNvPicPr>
            <a:picLocks noChangeAspect="1"/>
          </p:cNvPicPr>
          <p:nvPr/>
        </p:nvPicPr>
        <p:blipFill rotWithShape="1">
          <a:blip r:embed="rId4"/>
          <a:srcRect r="12500"/>
          <a:stretch/>
        </p:blipFill>
        <p:spPr>
          <a:xfrm>
            <a:off x="5040923" y="839482"/>
            <a:ext cx="4103077" cy="5619779"/>
          </a:xfrm>
          <a:prstGeom prst="rect">
            <a:avLst/>
          </a:prstGeom>
        </p:spPr>
      </p:pic>
      <p:sp>
        <p:nvSpPr>
          <p:cNvPr id="12" name="Rectangle 11"/>
          <p:cNvSpPr/>
          <p:nvPr/>
        </p:nvSpPr>
        <p:spPr>
          <a:xfrm>
            <a:off x="4884607" y="1309076"/>
            <a:ext cx="3321538" cy="2344613"/>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4884607" y="4157783"/>
            <a:ext cx="3321538" cy="2344613"/>
          </a:xfrm>
          <a:prstGeom prst="rect">
            <a:avLst/>
          </a:prstGeom>
          <a:no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00FF"/>
              </a:solidFill>
            </a:endParaRPr>
          </a:p>
        </p:txBody>
      </p:sp>
    </p:spTree>
    <p:extLst>
      <p:ext uri="{BB962C8B-B14F-4D97-AF65-F5344CB8AC3E}">
        <p14:creationId xmlns:p14="http://schemas.microsoft.com/office/powerpoint/2010/main" val="1780142223"/>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48998"/>
          </a:xfrm>
        </p:spPr>
        <p:txBody>
          <a:bodyPr>
            <a:normAutofit/>
          </a:bodyPr>
          <a:lstStyle/>
          <a:p>
            <a:r>
              <a:rPr lang="en-US" sz="3000" dirty="0" smtClean="0">
                <a:latin typeface="Century Gothic"/>
                <a:cs typeface="Century Gothic"/>
              </a:rPr>
              <a:t>Why?</a:t>
            </a:r>
            <a:endParaRPr lang="en-US" sz="3000" dirty="0">
              <a:latin typeface="Century Gothic"/>
              <a:cs typeface="Century Gothic"/>
            </a:endParaRPr>
          </a:p>
        </p:txBody>
      </p:sp>
      <p:sp>
        <p:nvSpPr>
          <p:cNvPr id="3" name="Content Placeholder 2"/>
          <p:cNvSpPr>
            <a:spLocks noGrp="1"/>
          </p:cNvSpPr>
          <p:nvPr>
            <p:ph idx="1"/>
          </p:nvPr>
        </p:nvSpPr>
        <p:spPr>
          <a:xfrm>
            <a:off x="457200" y="1108364"/>
            <a:ext cx="8229600" cy="5426363"/>
          </a:xfrm>
        </p:spPr>
        <p:txBody>
          <a:bodyPr>
            <a:noAutofit/>
          </a:bodyPr>
          <a:lstStyle/>
          <a:p>
            <a:r>
              <a:rPr lang="en-US" sz="2000" b="1" dirty="0" smtClean="0">
                <a:latin typeface="Century Gothic"/>
                <a:cs typeface="Century Gothic"/>
              </a:rPr>
              <a:t>Value</a:t>
            </a:r>
          </a:p>
          <a:p>
            <a:pPr marL="0" indent="0">
              <a:buNone/>
            </a:pPr>
            <a:r>
              <a:rPr lang="en-US" sz="2000" dirty="0" smtClean="0">
                <a:latin typeface="Century Gothic"/>
                <a:cs typeface="Century Gothic"/>
              </a:rPr>
              <a:t>Major </a:t>
            </a:r>
            <a:r>
              <a:rPr lang="en-US" sz="2000" dirty="0">
                <a:latin typeface="Century Gothic"/>
                <a:cs typeface="Century Gothic"/>
              </a:rPr>
              <a:t>financial firms like JP Morgan, Goldman Sachs, Morgan Stanley, </a:t>
            </a:r>
            <a:r>
              <a:rPr lang="en-US" sz="2000" dirty="0" err="1">
                <a:latin typeface="Century Gothic"/>
                <a:cs typeface="Century Gothic"/>
              </a:rPr>
              <a:t>CitiGroup</a:t>
            </a:r>
            <a:r>
              <a:rPr lang="en-US" sz="2000" dirty="0">
                <a:latin typeface="Century Gothic"/>
                <a:cs typeface="Century Gothic"/>
              </a:rPr>
              <a:t> hire quantitative traders for years to build predictive models on past market data. </a:t>
            </a:r>
            <a:endParaRPr lang="en-US" sz="2000" dirty="0" smtClean="0">
              <a:latin typeface="Century Gothic"/>
              <a:cs typeface="Century Gothic"/>
            </a:endParaRPr>
          </a:p>
          <a:p>
            <a:pPr marL="0" indent="0">
              <a:buNone/>
            </a:pPr>
            <a:r>
              <a:rPr lang="en-US" sz="2000" dirty="0" smtClean="0">
                <a:latin typeface="Century Gothic"/>
                <a:cs typeface="Century Gothic"/>
              </a:rPr>
              <a:t>About </a:t>
            </a:r>
            <a:r>
              <a:rPr lang="en-US" sz="2000" dirty="0">
                <a:latin typeface="Century Gothic"/>
                <a:cs typeface="Century Gothic"/>
              </a:rPr>
              <a:t>70% of all orders on Wall Street are now placed by software, run by Machine Learning experts. </a:t>
            </a:r>
          </a:p>
          <a:p>
            <a:endParaRPr lang="en-US" sz="2000" dirty="0" smtClean="0">
              <a:latin typeface="Century Gothic"/>
              <a:cs typeface="Century Gothic"/>
            </a:endParaRPr>
          </a:p>
          <a:p>
            <a:r>
              <a:rPr lang="en-US" sz="2000" b="1" dirty="0" smtClean="0">
                <a:latin typeface="Century Gothic"/>
                <a:cs typeface="Century Gothic"/>
              </a:rPr>
              <a:t>Objective</a:t>
            </a:r>
          </a:p>
          <a:p>
            <a:pPr marL="0" indent="0">
              <a:buNone/>
            </a:pPr>
            <a:r>
              <a:rPr lang="en-US" sz="2000" dirty="0" smtClean="0">
                <a:latin typeface="Century Gothic"/>
                <a:cs typeface="Century Gothic"/>
              </a:rPr>
              <a:t>Build an algorithm that can predict whether S&amp;P 500 stocks go up/down based on correlations with raw, unstructured text data extracted from Twitter.</a:t>
            </a:r>
          </a:p>
          <a:p>
            <a:endParaRPr lang="en-US" sz="2000" dirty="0">
              <a:latin typeface="Century Gothic"/>
              <a:cs typeface="Century Gothic"/>
            </a:endParaRPr>
          </a:p>
          <a:p>
            <a:r>
              <a:rPr lang="en-US" sz="2000" b="1" dirty="0" smtClean="0">
                <a:latin typeface="Century Gothic"/>
                <a:cs typeface="Century Gothic"/>
              </a:rPr>
              <a:t>Approach</a:t>
            </a:r>
          </a:p>
          <a:p>
            <a:pPr marL="0" indent="0">
              <a:buNone/>
            </a:pPr>
            <a:r>
              <a:rPr lang="en-US" sz="2000" dirty="0" smtClean="0">
                <a:latin typeface="Century Gothic"/>
                <a:cs typeface="Century Gothic"/>
              </a:rPr>
              <a:t>Minimal data cleaning (our benchmark) </a:t>
            </a:r>
            <a:r>
              <a:rPr lang="en-US" sz="2000" dirty="0" smtClean="0">
                <a:latin typeface="Century Gothic"/>
                <a:cs typeface="Century Gothic"/>
                <a:sym typeface="Wingdings"/>
              </a:rPr>
              <a:t> run it through a couple models  explore data and results  iterate (more data cleaning)  </a:t>
            </a:r>
            <a:r>
              <a:rPr lang="en-US" sz="2000" dirty="0" smtClean="0">
                <a:latin typeface="Century Gothic"/>
                <a:cs typeface="Century Gothic"/>
                <a:sym typeface="Wingdings"/>
              </a:rPr>
              <a:t>repeat</a:t>
            </a:r>
            <a:endParaRPr lang="en-US" sz="2000" b="1" dirty="0" smtClean="0">
              <a:latin typeface="Century Gothic"/>
              <a:cs typeface="Century Gothic"/>
            </a:endParaRPr>
          </a:p>
        </p:txBody>
      </p:sp>
    </p:spTree>
    <p:extLst>
      <p:ext uri="{BB962C8B-B14F-4D97-AF65-F5344CB8AC3E}">
        <p14:creationId xmlns:p14="http://schemas.microsoft.com/office/powerpoint/2010/main" val="2378577526"/>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1" y="-1"/>
            <a:ext cx="6626095" cy="3421317"/>
          </a:xfrm>
          <a:prstGeom prst="rect">
            <a:avLst/>
          </a:prstGeom>
        </p:spPr>
      </p:pic>
      <p:pic>
        <p:nvPicPr>
          <p:cNvPr id="7" name="Picture 6"/>
          <p:cNvPicPr>
            <a:picLocks noChangeAspect="1"/>
          </p:cNvPicPr>
          <p:nvPr/>
        </p:nvPicPr>
        <p:blipFill>
          <a:blip r:embed="rId4"/>
          <a:stretch>
            <a:fillRect/>
          </a:stretch>
        </p:blipFill>
        <p:spPr>
          <a:xfrm>
            <a:off x="2401694" y="3421317"/>
            <a:ext cx="6742306" cy="3436683"/>
          </a:xfrm>
          <a:prstGeom prst="rect">
            <a:avLst/>
          </a:prstGeom>
        </p:spPr>
      </p:pic>
      <p:pic>
        <p:nvPicPr>
          <p:cNvPr id="2" name="Picture 1"/>
          <p:cNvPicPr>
            <a:picLocks noChangeAspect="1"/>
          </p:cNvPicPr>
          <p:nvPr/>
        </p:nvPicPr>
        <p:blipFill>
          <a:blip r:embed="rId5"/>
          <a:stretch>
            <a:fillRect/>
          </a:stretch>
        </p:blipFill>
        <p:spPr>
          <a:xfrm>
            <a:off x="-2" y="0"/>
            <a:ext cx="6828011" cy="3421316"/>
          </a:xfrm>
          <a:prstGeom prst="rect">
            <a:avLst/>
          </a:prstGeom>
        </p:spPr>
      </p:pic>
      <p:pic>
        <p:nvPicPr>
          <p:cNvPr id="3" name="Picture 2"/>
          <p:cNvPicPr>
            <a:picLocks noChangeAspect="1"/>
          </p:cNvPicPr>
          <p:nvPr/>
        </p:nvPicPr>
        <p:blipFill>
          <a:blip r:embed="rId6"/>
          <a:stretch>
            <a:fillRect/>
          </a:stretch>
        </p:blipFill>
        <p:spPr>
          <a:xfrm>
            <a:off x="2401694" y="3361443"/>
            <a:ext cx="6742306" cy="3496557"/>
          </a:xfrm>
          <a:prstGeom prst="rect">
            <a:avLst/>
          </a:prstGeom>
        </p:spPr>
      </p:pic>
    </p:spTree>
    <p:extLst>
      <p:ext uri="{BB962C8B-B14F-4D97-AF65-F5344CB8AC3E}">
        <p14:creationId xmlns:p14="http://schemas.microsoft.com/office/powerpoint/2010/main" val="1700744055"/>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50800" y="1511300"/>
            <a:ext cx="9042400" cy="3822700"/>
          </a:xfrm>
          <a:prstGeom prst="rect">
            <a:avLst/>
          </a:prstGeom>
        </p:spPr>
      </p:pic>
      <p:sp>
        <p:nvSpPr>
          <p:cNvPr id="3" name="Title 1"/>
          <p:cNvSpPr>
            <a:spLocks noGrp="1"/>
          </p:cNvSpPr>
          <p:nvPr>
            <p:ph type="title"/>
          </p:nvPr>
        </p:nvSpPr>
        <p:spPr>
          <a:xfrm>
            <a:off x="0" y="813883"/>
            <a:ext cx="9144000" cy="648998"/>
          </a:xfrm>
        </p:spPr>
        <p:txBody>
          <a:bodyPr>
            <a:normAutofit fontScale="90000"/>
          </a:bodyPr>
          <a:lstStyle/>
          <a:p>
            <a:r>
              <a:rPr lang="en-US" sz="2000" dirty="0" smtClean="0">
                <a:solidFill>
                  <a:srgbClr val="898989"/>
                </a:solidFill>
                <a:latin typeface="Century Gothic"/>
                <a:cs typeface="Century Gothic"/>
              </a:rPr>
              <a:t>component 1					component 2 					component 3</a:t>
            </a:r>
            <a:endParaRPr lang="en-US" sz="2000" dirty="0">
              <a:solidFill>
                <a:srgbClr val="898989"/>
              </a:solidFill>
              <a:latin typeface="Century Gothic"/>
              <a:cs typeface="Century Gothic"/>
            </a:endParaRPr>
          </a:p>
        </p:txBody>
      </p:sp>
    </p:spTree>
    <p:extLst>
      <p:ext uri="{BB962C8B-B14F-4D97-AF65-F5344CB8AC3E}">
        <p14:creationId xmlns:p14="http://schemas.microsoft.com/office/powerpoint/2010/main" val="2255011888"/>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48998"/>
          </a:xfrm>
        </p:spPr>
        <p:txBody>
          <a:bodyPr>
            <a:normAutofit/>
          </a:bodyPr>
          <a:lstStyle/>
          <a:p>
            <a:r>
              <a:rPr lang="en-US" sz="3000" dirty="0" smtClean="0">
                <a:solidFill>
                  <a:srgbClr val="898989"/>
                </a:solidFill>
                <a:latin typeface="Century Gothic"/>
                <a:cs typeface="Century Gothic"/>
              </a:rPr>
              <a:t>Topic 1</a:t>
            </a:r>
            <a:endParaRPr lang="en-US" sz="3000" dirty="0">
              <a:solidFill>
                <a:srgbClr val="898989"/>
              </a:solidFill>
              <a:latin typeface="Century Gothic"/>
              <a:cs typeface="Century Gothic"/>
            </a:endParaRPr>
          </a:p>
        </p:txBody>
      </p:sp>
      <p:sp>
        <p:nvSpPr>
          <p:cNvPr id="3" name="Content Placeholder 2"/>
          <p:cNvSpPr>
            <a:spLocks noGrp="1"/>
          </p:cNvSpPr>
          <p:nvPr>
            <p:ph idx="1"/>
          </p:nvPr>
        </p:nvSpPr>
        <p:spPr>
          <a:xfrm>
            <a:off x="457200" y="1108364"/>
            <a:ext cx="8229600" cy="5426363"/>
          </a:xfrm>
        </p:spPr>
        <p:txBody>
          <a:bodyPr numCol="2">
            <a:normAutofit/>
          </a:bodyPr>
          <a:lstStyle/>
          <a:p>
            <a:r>
              <a:rPr lang="en-US" sz="2800" dirty="0">
                <a:solidFill>
                  <a:srgbClr val="00B000"/>
                </a:solidFill>
              </a:rPr>
              <a:t>trump </a:t>
            </a:r>
            <a:endParaRPr lang="en-US" sz="2800" dirty="0" smtClean="0">
              <a:solidFill>
                <a:srgbClr val="00B000"/>
              </a:solidFill>
            </a:endParaRPr>
          </a:p>
          <a:p>
            <a:r>
              <a:rPr lang="en-US" sz="2800" dirty="0" smtClean="0">
                <a:solidFill>
                  <a:srgbClr val="00B000"/>
                </a:solidFill>
              </a:rPr>
              <a:t>president </a:t>
            </a:r>
          </a:p>
          <a:p>
            <a:r>
              <a:rPr lang="en-US" sz="2800" dirty="0" err="1" smtClean="0">
                <a:solidFill>
                  <a:srgbClr val="00B000"/>
                </a:solidFill>
              </a:rPr>
              <a:t>donald</a:t>
            </a:r>
            <a:r>
              <a:rPr lang="en-US" sz="2800" dirty="0" smtClean="0">
                <a:solidFill>
                  <a:srgbClr val="00B000"/>
                </a:solidFill>
              </a:rPr>
              <a:t> </a:t>
            </a:r>
          </a:p>
          <a:p>
            <a:r>
              <a:rPr lang="en-US" sz="2800" dirty="0" err="1" smtClean="0">
                <a:solidFill>
                  <a:srgbClr val="00B000"/>
                </a:solidFill>
              </a:rPr>
              <a:t>donald</a:t>
            </a:r>
            <a:r>
              <a:rPr lang="en-US" sz="2800" dirty="0" smtClean="0">
                <a:solidFill>
                  <a:srgbClr val="00B000"/>
                </a:solidFill>
              </a:rPr>
              <a:t> </a:t>
            </a:r>
            <a:r>
              <a:rPr lang="en-US" sz="2800" dirty="0">
                <a:solidFill>
                  <a:srgbClr val="00B000"/>
                </a:solidFill>
              </a:rPr>
              <a:t>trump </a:t>
            </a:r>
            <a:endParaRPr lang="en-US" sz="2800" dirty="0" smtClean="0">
              <a:solidFill>
                <a:srgbClr val="00B000"/>
              </a:solidFill>
            </a:endParaRPr>
          </a:p>
          <a:p>
            <a:r>
              <a:rPr lang="en-US" sz="2800" dirty="0" err="1" smtClean="0">
                <a:solidFill>
                  <a:srgbClr val="00B000"/>
                </a:solidFill>
              </a:rPr>
              <a:t>obama</a:t>
            </a:r>
            <a:r>
              <a:rPr lang="en-US" sz="2800" dirty="0" smtClean="0">
                <a:solidFill>
                  <a:srgbClr val="00B000"/>
                </a:solidFill>
              </a:rPr>
              <a:t> </a:t>
            </a:r>
          </a:p>
          <a:p>
            <a:r>
              <a:rPr lang="en-US" sz="2800" dirty="0" smtClean="0">
                <a:solidFill>
                  <a:srgbClr val="00B000"/>
                </a:solidFill>
              </a:rPr>
              <a:t>president </a:t>
            </a:r>
            <a:r>
              <a:rPr lang="en-US" sz="2800" dirty="0" err="1">
                <a:solidFill>
                  <a:srgbClr val="00B000"/>
                </a:solidFill>
              </a:rPr>
              <a:t>obama</a:t>
            </a:r>
            <a:r>
              <a:rPr lang="en-US" sz="2800" dirty="0">
                <a:solidFill>
                  <a:srgbClr val="00B000"/>
                </a:solidFill>
              </a:rPr>
              <a:t> </a:t>
            </a:r>
            <a:endParaRPr lang="en-US" sz="2800" dirty="0" smtClean="0">
              <a:solidFill>
                <a:srgbClr val="00B000"/>
              </a:solidFill>
            </a:endParaRPr>
          </a:p>
          <a:p>
            <a:r>
              <a:rPr lang="en-US" sz="2800" dirty="0" smtClean="0">
                <a:solidFill>
                  <a:srgbClr val="00B000"/>
                </a:solidFill>
              </a:rPr>
              <a:t>market </a:t>
            </a:r>
          </a:p>
          <a:p>
            <a:r>
              <a:rPr lang="en-US" sz="2800" dirty="0" smtClean="0">
                <a:solidFill>
                  <a:srgbClr val="00B000"/>
                </a:solidFill>
              </a:rPr>
              <a:t>stock </a:t>
            </a:r>
          </a:p>
          <a:p>
            <a:r>
              <a:rPr lang="en-US" sz="2800" dirty="0" smtClean="0">
                <a:solidFill>
                  <a:srgbClr val="00B000"/>
                </a:solidFill>
              </a:rPr>
              <a:t>stocks </a:t>
            </a:r>
          </a:p>
          <a:p>
            <a:r>
              <a:rPr lang="en-US" sz="2800" dirty="0" smtClean="0">
                <a:solidFill>
                  <a:srgbClr val="00B000"/>
                </a:solidFill>
              </a:rPr>
              <a:t>people </a:t>
            </a:r>
          </a:p>
          <a:p>
            <a:r>
              <a:rPr lang="en-US" sz="2800" dirty="0" smtClean="0">
                <a:solidFill>
                  <a:srgbClr val="00B000"/>
                </a:solidFill>
              </a:rPr>
              <a:t>president </a:t>
            </a:r>
            <a:r>
              <a:rPr lang="en-US" sz="2800" dirty="0">
                <a:solidFill>
                  <a:srgbClr val="00B000"/>
                </a:solidFill>
              </a:rPr>
              <a:t>trump </a:t>
            </a:r>
            <a:endParaRPr lang="en-US" sz="2800" dirty="0" smtClean="0">
              <a:solidFill>
                <a:srgbClr val="00B000"/>
              </a:solidFill>
            </a:endParaRPr>
          </a:p>
          <a:p>
            <a:r>
              <a:rPr lang="en-US" sz="2800" dirty="0" err="1" smtClean="0">
                <a:solidFill>
                  <a:srgbClr val="00B000"/>
                </a:solidFill>
              </a:rPr>
              <a:t>america</a:t>
            </a:r>
            <a:r>
              <a:rPr lang="en-US" sz="2800" dirty="0" smtClean="0">
                <a:solidFill>
                  <a:srgbClr val="00B000"/>
                </a:solidFill>
              </a:rPr>
              <a:t> </a:t>
            </a:r>
          </a:p>
          <a:p>
            <a:r>
              <a:rPr lang="en-US" sz="2800" dirty="0" smtClean="0">
                <a:solidFill>
                  <a:srgbClr val="00B000"/>
                </a:solidFill>
              </a:rPr>
              <a:t>great </a:t>
            </a:r>
          </a:p>
          <a:p>
            <a:r>
              <a:rPr lang="en-US" sz="2800" dirty="0" err="1" smtClean="0">
                <a:solidFill>
                  <a:srgbClr val="00B000"/>
                </a:solidFill>
              </a:rPr>
              <a:t>hillary</a:t>
            </a:r>
            <a:r>
              <a:rPr lang="en-US" sz="2800" dirty="0" smtClean="0">
                <a:solidFill>
                  <a:srgbClr val="00B000"/>
                </a:solidFill>
              </a:rPr>
              <a:t> </a:t>
            </a:r>
          </a:p>
          <a:p>
            <a:r>
              <a:rPr lang="en-US" sz="2800" dirty="0" err="1" smtClean="0">
                <a:solidFill>
                  <a:srgbClr val="00B000"/>
                </a:solidFill>
              </a:rPr>
              <a:t>comey</a:t>
            </a:r>
            <a:r>
              <a:rPr lang="en-US" sz="2800" dirty="0" smtClean="0">
                <a:solidFill>
                  <a:srgbClr val="00B000"/>
                </a:solidFill>
              </a:rPr>
              <a:t> </a:t>
            </a:r>
          </a:p>
          <a:p>
            <a:r>
              <a:rPr lang="en-US" sz="2800" dirty="0" err="1" smtClean="0">
                <a:solidFill>
                  <a:srgbClr val="00B000"/>
                </a:solidFill>
              </a:rPr>
              <a:t>cnnpolitics</a:t>
            </a:r>
            <a:r>
              <a:rPr lang="en-US" sz="2800" dirty="0" smtClean="0">
                <a:solidFill>
                  <a:srgbClr val="00B000"/>
                </a:solidFill>
              </a:rPr>
              <a:t> </a:t>
            </a:r>
          </a:p>
          <a:p>
            <a:r>
              <a:rPr lang="en-US" sz="2800" dirty="0" smtClean="0">
                <a:solidFill>
                  <a:srgbClr val="00B000"/>
                </a:solidFill>
              </a:rPr>
              <a:t>watch </a:t>
            </a:r>
          </a:p>
          <a:p>
            <a:r>
              <a:rPr lang="en-US" sz="2800" dirty="0" smtClean="0">
                <a:solidFill>
                  <a:srgbClr val="00B000"/>
                </a:solidFill>
              </a:rPr>
              <a:t>tax </a:t>
            </a:r>
          </a:p>
          <a:p>
            <a:r>
              <a:rPr lang="en-US" sz="2800" dirty="0" smtClean="0">
                <a:solidFill>
                  <a:srgbClr val="00B000"/>
                </a:solidFill>
              </a:rPr>
              <a:t>good </a:t>
            </a:r>
          </a:p>
          <a:p>
            <a:r>
              <a:rPr lang="en-US" sz="2800" dirty="0" smtClean="0">
                <a:solidFill>
                  <a:srgbClr val="00B000"/>
                </a:solidFill>
              </a:rPr>
              <a:t>china </a:t>
            </a:r>
            <a:endParaRPr lang="en-US" sz="3000" b="1" dirty="0" smtClean="0">
              <a:solidFill>
                <a:srgbClr val="00B000"/>
              </a:solidFill>
              <a:latin typeface="Century Gothic"/>
              <a:cs typeface="Century Gothic"/>
            </a:endParaRPr>
          </a:p>
        </p:txBody>
      </p:sp>
    </p:spTree>
    <p:extLst>
      <p:ext uri="{BB962C8B-B14F-4D97-AF65-F5344CB8AC3E}">
        <p14:creationId xmlns:p14="http://schemas.microsoft.com/office/powerpoint/2010/main" val="3360316005"/>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48998"/>
          </a:xfrm>
        </p:spPr>
        <p:txBody>
          <a:bodyPr>
            <a:normAutofit/>
          </a:bodyPr>
          <a:lstStyle/>
          <a:p>
            <a:r>
              <a:rPr lang="en-US" sz="3000" dirty="0" smtClean="0">
                <a:solidFill>
                  <a:srgbClr val="898989"/>
                </a:solidFill>
                <a:latin typeface="Century Gothic"/>
                <a:cs typeface="Century Gothic"/>
              </a:rPr>
              <a:t>Topic 2</a:t>
            </a:r>
            <a:endParaRPr lang="en-US" sz="3000" dirty="0">
              <a:solidFill>
                <a:srgbClr val="898989"/>
              </a:solidFill>
              <a:latin typeface="Century Gothic"/>
              <a:cs typeface="Century Gothic"/>
            </a:endParaRPr>
          </a:p>
        </p:txBody>
      </p:sp>
      <p:sp>
        <p:nvSpPr>
          <p:cNvPr id="3" name="Content Placeholder 2"/>
          <p:cNvSpPr>
            <a:spLocks noGrp="1"/>
          </p:cNvSpPr>
          <p:nvPr>
            <p:ph idx="1"/>
          </p:nvPr>
        </p:nvSpPr>
        <p:spPr>
          <a:xfrm>
            <a:off x="457200" y="1108364"/>
            <a:ext cx="8229600" cy="5426363"/>
          </a:xfrm>
        </p:spPr>
        <p:txBody>
          <a:bodyPr numCol="2">
            <a:normAutofit/>
          </a:bodyPr>
          <a:lstStyle/>
          <a:p>
            <a:r>
              <a:rPr lang="en-US" sz="2800" dirty="0">
                <a:solidFill>
                  <a:srgbClr val="FF0000"/>
                </a:solidFill>
              </a:rPr>
              <a:t>trump </a:t>
            </a:r>
            <a:endParaRPr lang="en-US" sz="2800" dirty="0" smtClean="0">
              <a:solidFill>
                <a:srgbClr val="FF0000"/>
              </a:solidFill>
            </a:endParaRPr>
          </a:p>
          <a:p>
            <a:r>
              <a:rPr lang="en-US" sz="2800" dirty="0" smtClean="0">
                <a:solidFill>
                  <a:srgbClr val="00B000"/>
                </a:solidFill>
              </a:rPr>
              <a:t>market </a:t>
            </a:r>
          </a:p>
          <a:p>
            <a:r>
              <a:rPr lang="en-US" sz="2800" dirty="0" smtClean="0">
                <a:solidFill>
                  <a:srgbClr val="00B000"/>
                </a:solidFill>
              </a:rPr>
              <a:t>stock </a:t>
            </a:r>
          </a:p>
          <a:p>
            <a:r>
              <a:rPr lang="en-US" sz="2800" dirty="0" smtClean="0">
                <a:solidFill>
                  <a:srgbClr val="00B000"/>
                </a:solidFill>
              </a:rPr>
              <a:t>stocks </a:t>
            </a:r>
          </a:p>
          <a:p>
            <a:r>
              <a:rPr lang="en-US" sz="2800" dirty="0" smtClean="0">
                <a:solidFill>
                  <a:srgbClr val="00B000"/>
                </a:solidFill>
              </a:rPr>
              <a:t>stock </a:t>
            </a:r>
            <a:r>
              <a:rPr lang="en-US" sz="2800" dirty="0">
                <a:solidFill>
                  <a:srgbClr val="00B000"/>
                </a:solidFill>
              </a:rPr>
              <a:t>market </a:t>
            </a:r>
            <a:endParaRPr lang="en-US" sz="2800" dirty="0" smtClean="0">
              <a:solidFill>
                <a:srgbClr val="00B000"/>
              </a:solidFill>
            </a:endParaRPr>
          </a:p>
          <a:p>
            <a:r>
              <a:rPr lang="en-US" sz="2800" dirty="0" err="1" smtClean="0">
                <a:solidFill>
                  <a:srgbClr val="FF0000"/>
                </a:solidFill>
              </a:rPr>
              <a:t>donald</a:t>
            </a:r>
            <a:r>
              <a:rPr lang="en-US" sz="2800" dirty="0" smtClean="0">
                <a:solidFill>
                  <a:srgbClr val="FF0000"/>
                </a:solidFill>
              </a:rPr>
              <a:t> </a:t>
            </a:r>
          </a:p>
          <a:p>
            <a:r>
              <a:rPr lang="en-US" sz="2800" dirty="0" err="1" smtClean="0">
                <a:solidFill>
                  <a:srgbClr val="FF0000"/>
                </a:solidFill>
              </a:rPr>
              <a:t>donald</a:t>
            </a:r>
            <a:r>
              <a:rPr lang="en-US" sz="2800" dirty="0" smtClean="0">
                <a:solidFill>
                  <a:srgbClr val="FF0000"/>
                </a:solidFill>
              </a:rPr>
              <a:t> </a:t>
            </a:r>
            <a:r>
              <a:rPr lang="en-US" sz="2800" dirty="0">
                <a:solidFill>
                  <a:srgbClr val="FF0000"/>
                </a:solidFill>
              </a:rPr>
              <a:t>trump </a:t>
            </a:r>
            <a:endParaRPr lang="en-US" sz="2800" dirty="0" smtClean="0">
              <a:solidFill>
                <a:srgbClr val="FF0000"/>
              </a:solidFill>
            </a:endParaRPr>
          </a:p>
          <a:p>
            <a:r>
              <a:rPr lang="en-US" sz="2800" dirty="0" smtClean="0">
                <a:solidFill>
                  <a:srgbClr val="00B000"/>
                </a:solidFill>
              </a:rPr>
              <a:t>apple </a:t>
            </a:r>
          </a:p>
          <a:p>
            <a:r>
              <a:rPr lang="en-US" sz="2800" dirty="0" err="1" smtClean="0">
                <a:solidFill>
                  <a:srgbClr val="00B000"/>
                </a:solidFill>
              </a:rPr>
              <a:t>freddiethekat</a:t>
            </a:r>
            <a:r>
              <a:rPr lang="en-US" sz="2800" dirty="0" smtClean="0">
                <a:solidFill>
                  <a:srgbClr val="00B000"/>
                </a:solidFill>
              </a:rPr>
              <a:t> </a:t>
            </a:r>
          </a:p>
          <a:p>
            <a:r>
              <a:rPr lang="en-US" sz="2800" dirty="0" smtClean="0">
                <a:solidFill>
                  <a:srgbClr val="00B000"/>
                </a:solidFill>
              </a:rPr>
              <a:t>buy </a:t>
            </a:r>
          </a:p>
          <a:p>
            <a:r>
              <a:rPr lang="en-US" sz="2800" dirty="0" smtClean="0">
                <a:solidFill>
                  <a:srgbClr val="00B000"/>
                </a:solidFill>
              </a:rPr>
              <a:t>investors </a:t>
            </a:r>
          </a:p>
          <a:p>
            <a:r>
              <a:rPr lang="en-US" sz="2800" dirty="0" smtClean="0">
                <a:solidFill>
                  <a:srgbClr val="00B000"/>
                </a:solidFill>
              </a:rPr>
              <a:t>oil </a:t>
            </a:r>
          </a:p>
          <a:p>
            <a:r>
              <a:rPr lang="en-US" sz="2800" dirty="0" smtClean="0">
                <a:solidFill>
                  <a:srgbClr val="00B000"/>
                </a:solidFill>
              </a:rPr>
              <a:t>best </a:t>
            </a:r>
          </a:p>
          <a:p>
            <a:r>
              <a:rPr lang="en-US" sz="2800" dirty="0" smtClean="0">
                <a:solidFill>
                  <a:srgbClr val="FF0000"/>
                </a:solidFill>
              </a:rPr>
              <a:t>president </a:t>
            </a:r>
          </a:p>
          <a:p>
            <a:r>
              <a:rPr lang="en-US" sz="2800" dirty="0" smtClean="0">
                <a:solidFill>
                  <a:srgbClr val="00B000"/>
                </a:solidFill>
              </a:rPr>
              <a:t>earnings </a:t>
            </a:r>
          </a:p>
          <a:p>
            <a:r>
              <a:rPr lang="en-US" sz="2800" dirty="0" err="1" smtClean="0">
                <a:solidFill>
                  <a:srgbClr val="00B000"/>
                </a:solidFill>
              </a:rPr>
              <a:t>aapl</a:t>
            </a:r>
            <a:r>
              <a:rPr lang="en-US" sz="2800" dirty="0" smtClean="0">
                <a:solidFill>
                  <a:srgbClr val="00B000"/>
                </a:solidFill>
              </a:rPr>
              <a:t> </a:t>
            </a:r>
          </a:p>
          <a:p>
            <a:r>
              <a:rPr lang="en-US" sz="2800" dirty="0" smtClean="0">
                <a:solidFill>
                  <a:srgbClr val="00B000"/>
                </a:solidFill>
              </a:rPr>
              <a:t>big </a:t>
            </a:r>
          </a:p>
          <a:p>
            <a:r>
              <a:rPr lang="en-US" sz="2800" dirty="0" smtClean="0">
                <a:solidFill>
                  <a:srgbClr val="00B000"/>
                </a:solidFill>
              </a:rPr>
              <a:t>good </a:t>
            </a:r>
          </a:p>
          <a:p>
            <a:r>
              <a:rPr lang="en-US" sz="2800" dirty="0" err="1" smtClean="0">
                <a:solidFill>
                  <a:srgbClr val="00B000"/>
                </a:solidFill>
              </a:rPr>
              <a:t>reutersmoney</a:t>
            </a:r>
            <a:r>
              <a:rPr lang="en-US" sz="2800" dirty="0" smtClean="0">
                <a:solidFill>
                  <a:srgbClr val="00B000"/>
                </a:solidFill>
              </a:rPr>
              <a:t> </a:t>
            </a:r>
          </a:p>
          <a:p>
            <a:r>
              <a:rPr lang="en-US" sz="2800" dirty="0" smtClean="0">
                <a:solidFill>
                  <a:srgbClr val="00B000"/>
                </a:solidFill>
              </a:rPr>
              <a:t>people </a:t>
            </a:r>
            <a:endParaRPr lang="en-US" sz="3000" b="1" dirty="0" smtClean="0">
              <a:solidFill>
                <a:srgbClr val="00B000"/>
              </a:solidFill>
              <a:latin typeface="Century Gothic"/>
              <a:cs typeface="Century Gothic"/>
            </a:endParaRPr>
          </a:p>
        </p:txBody>
      </p:sp>
    </p:spTree>
    <p:extLst>
      <p:ext uri="{BB962C8B-B14F-4D97-AF65-F5344CB8AC3E}">
        <p14:creationId xmlns:p14="http://schemas.microsoft.com/office/powerpoint/2010/main" val="2471578319"/>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48998"/>
          </a:xfrm>
        </p:spPr>
        <p:txBody>
          <a:bodyPr>
            <a:normAutofit/>
          </a:bodyPr>
          <a:lstStyle/>
          <a:p>
            <a:r>
              <a:rPr lang="en-US" sz="3000" dirty="0" smtClean="0">
                <a:solidFill>
                  <a:srgbClr val="898989"/>
                </a:solidFill>
                <a:latin typeface="Century Gothic"/>
                <a:cs typeface="Century Gothic"/>
              </a:rPr>
              <a:t>Topic 3</a:t>
            </a:r>
            <a:endParaRPr lang="en-US" sz="3000" dirty="0">
              <a:solidFill>
                <a:srgbClr val="898989"/>
              </a:solidFill>
              <a:latin typeface="Century Gothic"/>
              <a:cs typeface="Century Gothic"/>
            </a:endParaRPr>
          </a:p>
        </p:txBody>
      </p:sp>
      <p:sp>
        <p:nvSpPr>
          <p:cNvPr id="3" name="Content Placeholder 2"/>
          <p:cNvSpPr>
            <a:spLocks noGrp="1"/>
          </p:cNvSpPr>
          <p:nvPr>
            <p:ph idx="1"/>
          </p:nvPr>
        </p:nvSpPr>
        <p:spPr>
          <a:xfrm>
            <a:off x="457200" y="1108364"/>
            <a:ext cx="8229600" cy="5426363"/>
          </a:xfrm>
        </p:spPr>
        <p:txBody>
          <a:bodyPr numCol="2">
            <a:normAutofit/>
          </a:bodyPr>
          <a:lstStyle/>
          <a:p>
            <a:r>
              <a:rPr lang="en-US" sz="2800" dirty="0">
                <a:solidFill>
                  <a:srgbClr val="00B000"/>
                </a:solidFill>
              </a:rPr>
              <a:t>president </a:t>
            </a:r>
            <a:endParaRPr lang="en-US" sz="2800" dirty="0" smtClean="0">
              <a:solidFill>
                <a:srgbClr val="00B000"/>
              </a:solidFill>
            </a:endParaRPr>
          </a:p>
          <a:p>
            <a:r>
              <a:rPr lang="en-US" sz="2800" dirty="0" err="1" smtClean="0">
                <a:solidFill>
                  <a:srgbClr val="00B000"/>
                </a:solidFill>
              </a:rPr>
              <a:t>obama</a:t>
            </a:r>
            <a:r>
              <a:rPr lang="en-US" sz="2800" dirty="0" smtClean="0">
                <a:solidFill>
                  <a:srgbClr val="00B000"/>
                </a:solidFill>
              </a:rPr>
              <a:t> </a:t>
            </a:r>
          </a:p>
          <a:p>
            <a:r>
              <a:rPr lang="en-US" sz="2800" dirty="0" smtClean="0">
                <a:solidFill>
                  <a:srgbClr val="00B000"/>
                </a:solidFill>
              </a:rPr>
              <a:t>president </a:t>
            </a:r>
            <a:r>
              <a:rPr lang="en-US" sz="2800" dirty="0" err="1">
                <a:solidFill>
                  <a:srgbClr val="00B000"/>
                </a:solidFill>
              </a:rPr>
              <a:t>obama</a:t>
            </a:r>
            <a:r>
              <a:rPr lang="en-US" sz="2800" dirty="0">
                <a:solidFill>
                  <a:srgbClr val="00B000"/>
                </a:solidFill>
              </a:rPr>
              <a:t> </a:t>
            </a:r>
            <a:endParaRPr lang="en-US" sz="2800" dirty="0" smtClean="0">
              <a:solidFill>
                <a:srgbClr val="00B000"/>
              </a:solidFill>
            </a:endParaRPr>
          </a:p>
          <a:p>
            <a:r>
              <a:rPr lang="en-US" sz="2800" dirty="0" smtClean="0">
                <a:solidFill>
                  <a:srgbClr val="FF0000"/>
                </a:solidFill>
              </a:rPr>
              <a:t>trump </a:t>
            </a:r>
          </a:p>
          <a:p>
            <a:r>
              <a:rPr lang="en-US" sz="2800" dirty="0" err="1" smtClean="0">
                <a:solidFill>
                  <a:srgbClr val="FF0000"/>
                </a:solidFill>
              </a:rPr>
              <a:t>donald</a:t>
            </a:r>
            <a:r>
              <a:rPr lang="en-US" sz="2800" dirty="0" smtClean="0">
                <a:solidFill>
                  <a:srgbClr val="FF0000"/>
                </a:solidFill>
              </a:rPr>
              <a:t> </a:t>
            </a:r>
          </a:p>
          <a:p>
            <a:r>
              <a:rPr lang="en-US" sz="2800" dirty="0" err="1" smtClean="0">
                <a:solidFill>
                  <a:srgbClr val="FF0000"/>
                </a:solidFill>
              </a:rPr>
              <a:t>donald</a:t>
            </a:r>
            <a:r>
              <a:rPr lang="en-US" sz="2800" dirty="0" smtClean="0">
                <a:solidFill>
                  <a:srgbClr val="FF0000"/>
                </a:solidFill>
              </a:rPr>
              <a:t> </a:t>
            </a:r>
            <a:r>
              <a:rPr lang="en-US" sz="2800" dirty="0">
                <a:solidFill>
                  <a:srgbClr val="FF0000"/>
                </a:solidFill>
              </a:rPr>
              <a:t>trump </a:t>
            </a:r>
            <a:endParaRPr lang="en-US" sz="2800" dirty="0" smtClean="0">
              <a:solidFill>
                <a:srgbClr val="FF0000"/>
              </a:solidFill>
            </a:endParaRPr>
          </a:p>
          <a:p>
            <a:r>
              <a:rPr lang="en-US" sz="2800" dirty="0" smtClean="0">
                <a:solidFill>
                  <a:srgbClr val="FF0000"/>
                </a:solidFill>
              </a:rPr>
              <a:t>market </a:t>
            </a:r>
          </a:p>
          <a:p>
            <a:r>
              <a:rPr lang="en-US" sz="2800" dirty="0" smtClean="0">
                <a:solidFill>
                  <a:srgbClr val="FF0000"/>
                </a:solidFill>
              </a:rPr>
              <a:t>stock </a:t>
            </a:r>
          </a:p>
          <a:p>
            <a:r>
              <a:rPr lang="en-US" sz="2800" dirty="0" smtClean="0">
                <a:solidFill>
                  <a:srgbClr val="00B000"/>
                </a:solidFill>
              </a:rPr>
              <a:t>live </a:t>
            </a:r>
          </a:p>
          <a:p>
            <a:r>
              <a:rPr lang="en-US" sz="2800" dirty="0" smtClean="0">
                <a:solidFill>
                  <a:srgbClr val="00B000"/>
                </a:solidFill>
              </a:rPr>
              <a:t>watch </a:t>
            </a:r>
          </a:p>
          <a:p>
            <a:r>
              <a:rPr lang="en-US" sz="2800" dirty="0" smtClean="0">
                <a:solidFill>
                  <a:srgbClr val="00B000"/>
                </a:solidFill>
              </a:rPr>
              <a:t>people </a:t>
            </a:r>
          </a:p>
          <a:p>
            <a:r>
              <a:rPr lang="en-US" sz="2800" dirty="0" smtClean="0">
                <a:solidFill>
                  <a:srgbClr val="00B000"/>
                </a:solidFill>
              </a:rPr>
              <a:t>live </a:t>
            </a:r>
            <a:r>
              <a:rPr lang="en-US" sz="2800" dirty="0">
                <a:solidFill>
                  <a:srgbClr val="00B000"/>
                </a:solidFill>
              </a:rPr>
              <a:t>president </a:t>
            </a:r>
            <a:endParaRPr lang="en-US" sz="2800" dirty="0" smtClean="0">
              <a:solidFill>
                <a:srgbClr val="00B000"/>
              </a:solidFill>
            </a:endParaRPr>
          </a:p>
          <a:p>
            <a:r>
              <a:rPr lang="en-US" sz="2800" dirty="0" smtClean="0">
                <a:solidFill>
                  <a:srgbClr val="FF0000"/>
                </a:solidFill>
              </a:rPr>
              <a:t>stocks </a:t>
            </a:r>
          </a:p>
          <a:p>
            <a:r>
              <a:rPr lang="en-US" sz="2800" dirty="0" smtClean="0">
                <a:solidFill>
                  <a:srgbClr val="FF0000"/>
                </a:solidFill>
              </a:rPr>
              <a:t>stock </a:t>
            </a:r>
            <a:r>
              <a:rPr lang="en-US" sz="2800" dirty="0">
                <a:solidFill>
                  <a:srgbClr val="FF0000"/>
                </a:solidFill>
              </a:rPr>
              <a:t>market </a:t>
            </a:r>
            <a:endParaRPr lang="en-US" sz="2800" dirty="0" smtClean="0">
              <a:solidFill>
                <a:srgbClr val="FF0000"/>
              </a:solidFill>
            </a:endParaRPr>
          </a:p>
          <a:p>
            <a:r>
              <a:rPr lang="en-US" sz="2800" dirty="0" err="1" smtClean="0">
                <a:solidFill>
                  <a:srgbClr val="00B000"/>
                </a:solidFill>
              </a:rPr>
              <a:t>america</a:t>
            </a:r>
            <a:r>
              <a:rPr lang="en-US" sz="2800" dirty="0" smtClean="0">
                <a:solidFill>
                  <a:srgbClr val="00B000"/>
                </a:solidFill>
              </a:rPr>
              <a:t> </a:t>
            </a:r>
          </a:p>
          <a:p>
            <a:r>
              <a:rPr lang="en-US" sz="2800" dirty="0" err="1" smtClean="0">
                <a:solidFill>
                  <a:srgbClr val="00B000"/>
                </a:solidFill>
              </a:rPr>
              <a:t>sotu</a:t>
            </a:r>
            <a:r>
              <a:rPr lang="en-US" sz="2800" dirty="0" smtClean="0">
                <a:solidFill>
                  <a:srgbClr val="00B000"/>
                </a:solidFill>
              </a:rPr>
              <a:t> </a:t>
            </a:r>
          </a:p>
          <a:p>
            <a:r>
              <a:rPr lang="en-US" sz="2800" dirty="0" smtClean="0">
                <a:solidFill>
                  <a:srgbClr val="00B000"/>
                </a:solidFill>
              </a:rPr>
              <a:t>speaking </a:t>
            </a:r>
          </a:p>
          <a:p>
            <a:r>
              <a:rPr lang="en-US" sz="2800" dirty="0" smtClean="0">
                <a:solidFill>
                  <a:srgbClr val="00B000"/>
                </a:solidFill>
              </a:rPr>
              <a:t>change </a:t>
            </a:r>
          </a:p>
          <a:p>
            <a:r>
              <a:rPr lang="en-US" sz="2800" dirty="0" err="1" smtClean="0">
                <a:solidFill>
                  <a:srgbClr val="00B000"/>
                </a:solidFill>
              </a:rPr>
              <a:t>obama</a:t>
            </a:r>
            <a:r>
              <a:rPr lang="en-US" sz="2800" dirty="0" smtClean="0">
                <a:solidFill>
                  <a:srgbClr val="00B000"/>
                </a:solidFill>
              </a:rPr>
              <a:t> </a:t>
            </a:r>
            <a:r>
              <a:rPr lang="en-US" sz="2800" dirty="0">
                <a:solidFill>
                  <a:srgbClr val="00B000"/>
                </a:solidFill>
              </a:rPr>
              <a:t>speaking </a:t>
            </a:r>
            <a:endParaRPr lang="en-US" sz="2800" dirty="0" smtClean="0">
              <a:solidFill>
                <a:srgbClr val="00B000"/>
              </a:solidFill>
            </a:endParaRPr>
          </a:p>
          <a:p>
            <a:r>
              <a:rPr lang="en-US" sz="2800" dirty="0" smtClean="0">
                <a:solidFill>
                  <a:srgbClr val="00B000"/>
                </a:solidFill>
              </a:rPr>
              <a:t>watch </a:t>
            </a:r>
            <a:r>
              <a:rPr lang="en-US" sz="2800" dirty="0">
                <a:solidFill>
                  <a:srgbClr val="00B000"/>
                </a:solidFill>
              </a:rPr>
              <a:t>president </a:t>
            </a:r>
            <a:endParaRPr lang="en-US" sz="3000" b="1" dirty="0" smtClean="0">
              <a:solidFill>
                <a:srgbClr val="00B000"/>
              </a:solidFill>
              <a:latin typeface="Century Gothic"/>
              <a:cs typeface="Century Gothic"/>
            </a:endParaRPr>
          </a:p>
        </p:txBody>
      </p:sp>
      <p:sp>
        <p:nvSpPr>
          <p:cNvPr id="4" name="Oval 3"/>
          <p:cNvSpPr/>
          <p:nvPr/>
        </p:nvSpPr>
        <p:spPr>
          <a:xfrm>
            <a:off x="4434637" y="3761993"/>
            <a:ext cx="1426307" cy="390769"/>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38123604"/>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48998"/>
          </a:xfrm>
        </p:spPr>
        <p:txBody>
          <a:bodyPr>
            <a:normAutofit/>
          </a:bodyPr>
          <a:lstStyle/>
          <a:p>
            <a:r>
              <a:rPr lang="en-US" sz="3000" dirty="0" smtClean="0">
                <a:latin typeface="Century Gothic"/>
                <a:cs typeface="Century Gothic"/>
              </a:rPr>
              <a:t>Who is </a:t>
            </a:r>
            <a:r>
              <a:rPr lang="en-US" sz="3000" dirty="0" err="1" smtClean="0">
                <a:latin typeface="Century Gothic"/>
                <a:cs typeface="Century Gothic"/>
              </a:rPr>
              <a:t>freddiethekat</a:t>
            </a:r>
            <a:r>
              <a:rPr lang="en-US" sz="3000" dirty="0" smtClean="0">
                <a:latin typeface="Century Gothic"/>
                <a:cs typeface="Century Gothic"/>
              </a:rPr>
              <a:t>?</a:t>
            </a:r>
            <a:endParaRPr lang="en-US" sz="3000" dirty="0">
              <a:latin typeface="Century Gothic"/>
              <a:cs typeface="Century Gothic"/>
            </a:endParaRPr>
          </a:p>
        </p:txBody>
      </p:sp>
      <p:sp>
        <p:nvSpPr>
          <p:cNvPr id="3" name="Content Placeholder 2"/>
          <p:cNvSpPr>
            <a:spLocks noGrp="1"/>
          </p:cNvSpPr>
          <p:nvPr>
            <p:ph idx="1"/>
          </p:nvPr>
        </p:nvSpPr>
        <p:spPr>
          <a:xfrm>
            <a:off x="457200" y="1108364"/>
            <a:ext cx="8229600" cy="5426363"/>
          </a:xfrm>
        </p:spPr>
        <p:txBody>
          <a:bodyPr numCol="1">
            <a:normAutofit/>
          </a:bodyPr>
          <a:lstStyle/>
          <a:p>
            <a:r>
              <a:rPr lang="en-US" sz="2000" dirty="0" smtClean="0">
                <a:latin typeface="Century Gothic"/>
                <a:cs typeface="Century Gothic"/>
              </a:rPr>
              <a:t>Tech thought leader who tweets a lot and is at the intersection of tech and investment</a:t>
            </a:r>
          </a:p>
        </p:txBody>
      </p:sp>
      <p:pic>
        <p:nvPicPr>
          <p:cNvPr id="4" name="Picture 3"/>
          <p:cNvPicPr>
            <a:picLocks noChangeAspect="1"/>
          </p:cNvPicPr>
          <p:nvPr/>
        </p:nvPicPr>
        <p:blipFill>
          <a:blip r:embed="rId3"/>
          <a:stretch>
            <a:fillRect/>
          </a:stretch>
        </p:blipFill>
        <p:spPr>
          <a:xfrm>
            <a:off x="2603310" y="1973391"/>
            <a:ext cx="3937381" cy="4611077"/>
          </a:xfrm>
          <a:prstGeom prst="rect">
            <a:avLst/>
          </a:prstGeom>
        </p:spPr>
      </p:pic>
      <p:sp>
        <p:nvSpPr>
          <p:cNvPr id="5" name="Oval 4"/>
          <p:cNvSpPr/>
          <p:nvPr/>
        </p:nvSpPr>
        <p:spPr>
          <a:xfrm>
            <a:off x="2520462" y="2579077"/>
            <a:ext cx="1426307" cy="390769"/>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2520462" y="4587631"/>
            <a:ext cx="1426307" cy="390769"/>
          </a:xfrm>
          <a:prstGeom prst="ellipse">
            <a:avLst/>
          </a:prstGeom>
          <a:no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31799395"/>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48998"/>
          </a:xfrm>
        </p:spPr>
        <p:txBody>
          <a:bodyPr>
            <a:normAutofit/>
          </a:bodyPr>
          <a:lstStyle/>
          <a:p>
            <a:r>
              <a:rPr lang="en-US" sz="3000" dirty="0" smtClean="0">
                <a:latin typeface="Century Gothic"/>
                <a:cs typeface="Century Gothic"/>
              </a:rPr>
              <a:t>Before cleaning (raw text)</a:t>
            </a:r>
            <a:endParaRPr lang="en-US" sz="3000" dirty="0">
              <a:latin typeface="Century Gothic"/>
              <a:cs typeface="Century Gothic"/>
            </a:endParaRPr>
          </a:p>
        </p:txBody>
      </p:sp>
      <p:pic>
        <p:nvPicPr>
          <p:cNvPr id="5" name="Picture 4"/>
          <p:cNvPicPr>
            <a:picLocks noChangeAspect="1"/>
          </p:cNvPicPr>
          <p:nvPr/>
        </p:nvPicPr>
        <p:blipFill>
          <a:blip r:embed="rId3"/>
          <a:stretch>
            <a:fillRect/>
          </a:stretch>
        </p:blipFill>
        <p:spPr>
          <a:xfrm>
            <a:off x="956395" y="927367"/>
            <a:ext cx="7231211" cy="5930633"/>
          </a:xfrm>
          <a:prstGeom prst="rect">
            <a:avLst/>
          </a:prstGeom>
        </p:spPr>
      </p:pic>
    </p:spTree>
    <p:extLst>
      <p:ext uri="{BB962C8B-B14F-4D97-AF65-F5344CB8AC3E}">
        <p14:creationId xmlns:p14="http://schemas.microsoft.com/office/powerpoint/2010/main" val="2753110739"/>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48998"/>
          </a:xfrm>
        </p:spPr>
        <p:txBody>
          <a:bodyPr>
            <a:normAutofit/>
          </a:bodyPr>
          <a:lstStyle/>
          <a:p>
            <a:r>
              <a:rPr lang="en-US" sz="3000" dirty="0" smtClean="0">
                <a:latin typeface="Century Gothic"/>
                <a:cs typeface="Century Gothic"/>
              </a:rPr>
              <a:t>After cleaning (noisy text)</a:t>
            </a:r>
            <a:endParaRPr lang="en-US" sz="3000" dirty="0">
              <a:latin typeface="Century Gothic"/>
              <a:cs typeface="Century Gothic"/>
            </a:endParaRPr>
          </a:p>
        </p:txBody>
      </p:sp>
      <p:pic>
        <p:nvPicPr>
          <p:cNvPr id="5" name="Picture 4"/>
          <p:cNvPicPr>
            <a:picLocks noChangeAspect="1"/>
          </p:cNvPicPr>
          <p:nvPr/>
        </p:nvPicPr>
        <p:blipFill>
          <a:blip r:embed="rId3"/>
          <a:stretch>
            <a:fillRect/>
          </a:stretch>
        </p:blipFill>
        <p:spPr>
          <a:xfrm>
            <a:off x="956395" y="927367"/>
            <a:ext cx="7231211" cy="5930633"/>
          </a:xfrm>
          <a:prstGeom prst="rect">
            <a:avLst/>
          </a:prstGeom>
        </p:spPr>
      </p:pic>
      <p:pic>
        <p:nvPicPr>
          <p:cNvPr id="4" name="Picture 3"/>
          <p:cNvPicPr>
            <a:picLocks noChangeAspect="1"/>
          </p:cNvPicPr>
          <p:nvPr/>
        </p:nvPicPr>
        <p:blipFill>
          <a:blip r:embed="rId4"/>
          <a:stretch>
            <a:fillRect/>
          </a:stretch>
        </p:blipFill>
        <p:spPr>
          <a:xfrm>
            <a:off x="956394" y="927367"/>
            <a:ext cx="7231211" cy="5930633"/>
          </a:xfrm>
          <a:prstGeom prst="rect">
            <a:avLst/>
          </a:prstGeom>
        </p:spPr>
      </p:pic>
    </p:spTree>
    <p:extLst>
      <p:ext uri="{BB962C8B-B14F-4D97-AF65-F5344CB8AC3E}">
        <p14:creationId xmlns:p14="http://schemas.microsoft.com/office/powerpoint/2010/main" val="3155333887"/>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1510525" y="2207144"/>
            <a:ext cx="6122950" cy="4246562"/>
          </a:xfrm>
          <a:prstGeom prst="rect">
            <a:avLst/>
          </a:prstGeom>
        </p:spPr>
      </p:pic>
      <p:sp>
        <p:nvSpPr>
          <p:cNvPr id="2" name="Title 1"/>
          <p:cNvSpPr>
            <a:spLocks noGrp="1"/>
          </p:cNvSpPr>
          <p:nvPr>
            <p:ph type="title"/>
          </p:nvPr>
        </p:nvSpPr>
        <p:spPr>
          <a:xfrm>
            <a:off x="457200" y="274638"/>
            <a:ext cx="8229600" cy="648998"/>
          </a:xfrm>
        </p:spPr>
        <p:txBody>
          <a:bodyPr>
            <a:normAutofit/>
          </a:bodyPr>
          <a:lstStyle/>
          <a:p>
            <a:r>
              <a:rPr lang="en-US" sz="3000" dirty="0" smtClean="0">
                <a:latin typeface="Century Gothic"/>
                <a:cs typeface="Century Gothic"/>
              </a:rPr>
              <a:t>Naïve Bayes (</a:t>
            </a:r>
            <a:r>
              <a:rPr lang="en-US" sz="3000" dirty="0" err="1" smtClean="0">
                <a:latin typeface="Century Gothic"/>
                <a:cs typeface="Century Gothic"/>
              </a:rPr>
              <a:t>MultinomialNB</a:t>
            </a:r>
            <a:r>
              <a:rPr lang="en-US" sz="3000" dirty="0" smtClean="0">
                <a:latin typeface="Century Gothic"/>
                <a:cs typeface="Century Gothic"/>
              </a:rPr>
              <a:t>)</a:t>
            </a:r>
            <a:endParaRPr lang="en-US" sz="3000" dirty="0">
              <a:latin typeface="Century Gothic"/>
              <a:cs typeface="Century Gothic"/>
            </a:endParaRPr>
          </a:p>
        </p:txBody>
      </p:sp>
      <p:sp>
        <p:nvSpPr>
          <p:cNvPr id="4" name="Rectangle 3"/>
          <p:cNvSpPr/>
          <p:nvPr/>
        </p:nvSpPr>
        <p:spPr>
          <a:xfrm>
            <a:off x="2661975" y="1216128"/>
            <a:ext cx="3820051" cy="646331"/>
          </a:xfrm>
          <a:prstGeom prst="rect">
            <a:avLst/>
          </a:prstGeom>
        </p:spPr>
        <p:txBody>
          <a:bodyPr wrap="none">
            <a:spAutoFit/>
          </a:bodyPr>
          <a:lstStyle/>
          <a:p>
            <a:r>
              <a:rPr lang="en-US" dirty="0"/>
              <a:t>Test score: </a:t>
            </a:r>
            <a:r>
              <a:rPr lang="en-US" dirty="0" smtClean="0"/>
              <a:t>0.5697644317887652</a:t>
            </a:r>
          </a:p>
          <a:p>
            <a:r>
              <a:rPr lang="en-US" dirty="0"/>
              <a:t>Test score (with </a:t>
            </a:r>
            <a:r>
              <a:rPr lang="en-US" dirty="0" err="1"/>
              <a:t>GridSearch</a:t>
            </a:r>
            <a:r>
              <a:rPr lang="en-US" dirty="0"/>
              <a:t>): </a:t>
            </a:r>
            <a:r>
              <a:rPr lang="en-US" dirty="0" smtClean="0"/>
              <a:t>0.577674</a:t>
            </a:r>
            <a:endParaRPr lang="en-US" dirty="0"/>
          </a:p>
        </p:txBody>
      </p:sp>
    </p:spTree>
    <p:extLst>
      <p:ext uri="{BB962C8B-B14F-4D97-AF65-F5344CB8AC3E}">
        <p14:creationId xmlns:p14="http://schemas.microsoft.com/office/powerpoint/2010/main" val="684873015"/>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1652836" y="2229433"/>
            <a:ext cx="5744914" cy="4086829"/>
          </a:xfrm>
          <a:prstGeom prst="rect">
            <a:avLst/>
          </a:prstGeom>
        </p:spPr>
      </p:pic>
      <p:sp>
        <p:nvSpPr>
          <p:cNvPr id="2" name="Title 1"/>
          <p:cNvSpPr>
            <a:spLocks noGrp="1"/>
          </p:cNvSpPr>
          <p:nvPr>
            <p:ph type="title"/>
          </p:nvPr>
        </p:nvSpPr>
        <p:spPr>
          <a:xfrm>
            <a:off x="457200" y="274638"/>
            <a:ext cx="8229600" cy="648998"/>
          </a:xfrm>
        </p:spPr>
        <p:txBody>
          <a:bodyPr>
            <a:normAutofit/>
          </a:bodyPr>
          <a:lstStyle/>
          <a:p>
            <a:r>
              <a:rPr lang="en-US" sz="3000" dirty="0" smtClean="0">
                <a:latin typeface="Century Gothic"/>
                <a:cs typeface="Century Gothic"/>
              </a:rPr>
              <a:t>Random Forest Classifier</a:t>
            </a:r>
            <a:endParaRPr lang="en-US" sz="3000" dirty="0">
              <a:latin typeface="Century Gothic"/>
              <a:cs typeface="Century Gothic"/>
            </a:endParaRPr>
          </a:p>
        </p:txBody>
      </p:sp>
      <p:sp>
        <p:nvSpPr>
          <p:cNvPr id="4" name="Rectangle 3"/>
          <p:cNvSpPr/>
          <p:nvPr/>
        </p:nvSpPr>
        <p:spPr>
          <a:xfrm>
            <a:off x="2613772" y="1176879"/>
            <a:ext cx="3916457" cy="646331"/>
          </a:xfrm>
          <a:prstGeom prst="rect">
            <a:avLst/>
          </a:prstGeom>
        </p:spPr>
        <p:txBody>
          <a:bodyPr wrap="none">
            <a:spAutoFit/>
          </a:bodyPr>
          <a:lstStyle/>
          <a:p>
            <a:r>
              <a:rPr lang="en-US" dirty="0"/>
              <a:t>Test score: 0.5645223919233756</a:t>
            </a:r>
            <a:endParaRPr lang="en-US" dirty="0" smtClean="0"/>
          </a:p>
          <a:p>
            <a:r>
              <a:rPr lang="en-US" dirty="0"/>
              <a:t>Test score (with </a:t>
            </a:r>
            <a:r>
              <a:rPr lang="en-US" dirty="0" err="1"/>
              <a:t>GridSearch</a:t>
            </a:r>
            <a:r>
              <a:rPr lang="en-US" dirty="0"/>
              <a:t>): 0.585068</a:t>
            </a:r>
          </a:p>
        </p:txBody>
      </p:sp>
    </p:spTree>
    <p:extLst>
      <p:ext uri="{BB962C8B-B14F-4D97-AF65-F5344CB8AC3E}">
        <p14:creationId xmlns:p14="http://schemas.microsoft.com/office/powerpoint/2010/main" val="4063544906"/>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48998"/>
          </a:xfrm>
        </p:spPr>
        <p:txBody>
          <a:bodyPr>
            <a:normAutofit/>
          </a:bodyPr>
          <a:lstStyle/>
          <a:p>
            <a:r>
              <a:rPr lang="en-US" sz="3000" dirty="0" smtClean="0">
                <a:latin typeface="Century Gothic"/>
                <a:cs typeface="Century Gothic"/>
              </a:rPr>
              <a:t>The Challenge</a:t>
            </a:r>
            <a:endParaRPr lang="en-US" sz="3000" dirty="0">
              <a:latin typeface="Century Gothic"/>
              <a:cs typeface="Century Gothic"/>
            </a:endParaRPr>
          </a:p>
        </p:txBody>
      </p:sp>
      <p:sp>
        <p:nvSpPr>
          <p:cNvPr id="3" name="Content Placeholder 2"/>
          <p:cNvSpPr>
            <a:spLocks noGrp="1"/>
          </p:cNvSpPr>
          <p:nvPr>
            <p:ph idx="1"/>
          </p:nvPr>
        </p:nvSpPr>
        <p:spPr>
          <a:xfrm>
            <a:off x="457200" y="1348154"/>
            <a:ext cx="8229600" cy="5186573"/>
          </a:xfrm>
        </p:spPr>
        <p:txBody>
          <a:bodyPr>
            <a:normAutofit/>
          </a:bodyPr>
          <a:lstStyle/>
          <a:p>
            <a:r>
              <a:rPr lang="en-US" sz="2000" b="1" dirty="0" smtClean="0">
                <a:latin typeface="Century Gothic"/>
                <a:cs typeface="Century Gothic"/>
              </a:rPr>
              <a:t>Natural Language Processing (NLP) == hard</a:t>
            </a:r>
          </a:p>
          <a:p>
            <a:pPr lvl="1"/>
            <a:r>
              <a:rPr lang="en-US" sz="2000" dirty="0" smtClean="0">
                <a:latin typeface="Century Gothic"/>
                <a:cs typeface="Century Gothic"/>
              </a:rPr>
              <a:t>Turn words into math (vectors)</a:t>
            </a:r>
          </a:p>
          <a:p>
            <a:pPr lvl="1"/>
            <a:r>
              <a:rPr lang="en-US" sz="2000" dirty="0" smtClean="0">
                <a:latin typeface="Century Gothic"/>
                <a:cs typeface="Century Gothic"/>
              </a:rPr>
              <a:t>Issues with sparse matrices</a:t>
            </a:r>
          </a:p>
          <a:p>
            <a:pPr lvl="1"/>
            <a:r>
              <a:rPr lang="en-US" sz="2000" dirty="0">
                <a:latin typeface="Century Gothic"/>
                <a:cs typeface="Century Gothic"/>
              </a:rPr>
              <a:t>S</a:t>
            </a:r>
            <a:r>
              <a:rPr lang="en-US" sz="2000" dirty="0" smtClean="0">
                <a:latin typeface="Century Gothic"/>
                <a:cs typeface="Century Gothic"/>
              </a:rPr>
              <a:t>o many ways you can dissect the data, you really have to iterate a lot more to optimize your model</a:t>
            </a:r>
          </a:p>
          <a:p>
            <a:pPr lvl="1"/>
            <a:endParaRPr lang="en-US" sz="2000" dirty="0" smtClean="0">
              <a:latin typeface="Century Gothic"/>
              <a:cs typeface="Century Gothic"/>
            </a:endParaRPr>
          </a:p>
          <a:p>
            <a:r>
              <a:rPr lang="en-US" sz="2000" b="1" dirty="0" smtClean="0">
                <a:latin typeface="Century Gothic"/>
                <a:cs typeface="Century Gothic"/>
              </a:rPr>
              <a:t>Twitter data is messy (has a lot of noise)</a:t>
            </a:r>
            <a:endParaRPr lang="en-US" sz="2000" b="1" dirty="0">
              <a:latin typeface="Century Gothic"/>
              <a:cs typeface="Century Gothic"/>
            </a:endParaRPr>
          </a:p>
          <a:p>
            <a:pPr lvl="1"/>
            <a:r>
              <a:rPr lang="en-US" sz="2000" dirty="0" smtClean="0">
                <a:latin typeface="Century Gothic"/>
                <a:cs typeface="Century Gothic"/>
              </a:rPr>
              <a:t>The quality of the source of your tweets (credibility)</a:t>
            </a:r>
          </a:p>
          <a:p>
            <a:pPr lvl="1"/>
            <a:r>
              <a:rPr lang="en-US" sz="2000" dirty="0" smtClean="0">
                <a:latin typeface="Century Gothic"/>
                <a:cs typeface="Century Gothic"/>
              </a:rPr>
              <a:t>You can never get a correlation/predictive score of 100%</a:t>
            </a:r>
          </a:p>
          <a:p>
            <a:endParaRPr lang="en-US" sz="2000" dirty="0">
              <a:latin typeface="Century Gothic"/>
              <a:cs typeface="Century Gothic"/>
            </a:endParaRPr>
          </a:p>
          <a:p>
            <a:pPr lvl="1"/>
            <a:endParaRPr lang="en-US" sz="2000" dirty="0" smtClean="0">
              <a:latin typeface="Century Gothic"/>
              <a:cs typeface="Century Gothic"/>
            </a:endParaRPr>
          </a:p>
          <a:p>
            <a:pPr lvl="1"/>
            <a:endParaRPr lang="en-US" sz="2000" dirty="0">
              <a:latin typeface="Century Gothic"/>
              <a:cs typeface="Century Gothic"/>
            </a:endParaRPr>
          </a:p>
        </p:txBody>
      </p:sp>
      <p:sp>
        <p:nvSpPr>
          <p:cNvPr id="4" name="Title 1"/>
          <p:cNvSpPr txBox="1">
            <a:spLocks/>
          </p:cNvSpPr>
          <p:nvPr/>
        </p:nvSpPr>
        <p:spPr>
          <a:xfrm>
            <a:off x="457200" y="5313599"/>
            <a:ext cx="8229600" cy="648998"/>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000" dirty="0" smtClean="0">
                <a:solidFill>
                  <a:srgbClr val="898989"/>
                </a:solidFill>
                <a:latin typeface="Century Gothic"/>
                <a:cs typeface="Century Gothic"/>
              </a:rPr>
              <a:t>Take the tweets of 30 thought leaders and news outlets to predict the S&amp;P 500 index</a:t>
            </a:r>
            <a:endParaRPr lang="en-US" sz="3000" dirty="0">
              <a:solidFill>
                <a:srgbClr val="898989"/>
              </a:solidFill>
              <a:latin typeface="Century Gothic"/>
              <a:cs typeface="Century Gothic"/>
            </a:endParaRPr>
          </a:p>
        </p:txBody>
      </p:sp>
    </p:spTree>
    <p:extLst>
      <p:ext uri="{BB962C8B-B14F-4D97-AF65-F5344CB8AC3E}">
        <p14:creationId xmlns:p14="http://schemas.microsoft.com/office/powerpoint/2010/main" val="209596125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48998"/>
          </a:xfrm>
        </p:spPr>
        <p:txBody>
          <a:bodyPr>
            <a:normAutofit/>
          </a:bodyPr>
          <a:lstStyle/>
          <a:p>
            <a:r>
              <a:rPr lang="en-US" sz="3000" dirty="0" smtClean="0">
                <a:latin typeface="Century Gothic"/>
                <a:cs typeface="Century Gothic"/>
              </a:rPr>
              <a:t>Support Vector Machine (SVC)</a:t>
            </a:r>
            <a:endParaRPr lang="en-US" sz="3000" dirty="0">
              <a:latin typeface="Century Gothic"/>
              <a:cs typeface="Century Gothic"/>
            </a:endParaRPr>
          </a:p>
        </p:txBody>
      </p:sp>
      <p:sp>
        <p:nvSpPr>
          <p:cNvPr id="4" name="Rectangle 3"/>
          <p:cNvSpPr/>
          <p:nvPr/>
        </p:nvSpPr>
        <p:spPr>
          <a:xfrm>
            <a:off x="2923070" y="1156392"/>
            <a:ext cx="3297860" cy="646331"/>
          </a:xfrm>
          <a:prstGeom prst="rect">
            <a:avLst/>
          </a:prstGeom>
        </p:spPr>
        <p:txBody>
          <a:bodyPr wrap="none">
            <a:spAutoFit/>
          </a:bodyPr>
          <a:lstStyle/>
          <a:p>
            <a:r>
              <a:rPr lang="en-US" dirty="0"/>
              <a:t>Test score: </a:t>
            </a:r>
            <a:r>
              <a:rPr lang="en-US" dirty="0" smtClean="0"/>
              <a:t>0.5597333678488221</a:t>
            </a:r>
          </a:p>
          <a:p>
            <a:r>
              <a:rPr lang="en-US" dirty="0"/>
              <a:t>Test score (with </a:t>
            </a:r>
            <a:r>
              <a:rPr lang="en-US" dirty="0" err="1"/>
              <a:t>GridSearch</a:t>
            </a:r>
            <a:r>
              <a:rPr lang="en-US" dirty="0"/>
              <a:t>): </a:t>
            </a:r>
            <a:r>
              <a:rPr lang="en-US" dirty="0" smtClean="0"/>
              <a:t>???</a:t>
            </a:r>
            <a:endParaRPr lang="en-US" dirty="0"/>
          </a:p>
        </p:txBody>
      </p:sp>
    </p:spTree>
    <p:extLst>
      <p:ext uri="{BB962C8B-B14F-4D97-AF65-F5344CB8AC3E}">
        <p14:creationId xmlns:p14="http://schemas.microsoft.com/office/powerpoint/2010/main" val="1805604275"/>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48998"/>
          </a:xfrm>
        </p:spPr>
        <p:txBody>
          <a:bodyPr>
            <a:normAutofit/>
          </a:bodyPr>
          <a:lstStyle/>
          <a:p>
            <a:r>
              <a:rPr lang="en-US" sz="3000" dirty="0" err="1" smtClean="0">
                <a:latin typeface="Century Gothic"/>
                <a:cs typeface="Century Gothic"/>
              </a:rPr>
              <a:t>KNearest</a:t>
            </a:r>
            <a:r>
              <a:rPr lang="en-US" sz="3000" dirty="0" smtClean="0">
                <a:latin typeface="Century Gothic"/>
                <a:cs typeface="Century Gothic"/>
              </a:rPr>
              <a:t> Classifier</a:t>
            </a:r>
            <a:endParaRPr lang="en-US" sz="3000" dirty="0">
              <a:latin typeface="Century Gothic"/>
              <a:cs typeface="Century Gothic"/>
            </a:endParaRPr>
          </a:p>
        </p:txBody>
      </p:sp>
      <p:sp>
        <p:nvSpPr>
          <p:cNvPr id="4" name="Rectangle 3"/>
          <p:cNvSpPr/>
          <p:nvPr/>
        </p:nvSpPr>
        <p:spPr>
          <a:xfrm>
            <a:off x="2921548" y="1195641"/>
            <a:ext cx="3300904" cy="646331"/>
          </a:xfrm>
          <a:prstGeom prst="rect">
            <a:avLst/>
          </a:prstGeom>
        </p:spPr>
        <p:txBody>
          <a:bodyPr wrap="none">
            <a:spAutoFit/>
          </a:bodyPr>
          <a:lstStyle/>
          <a:p>
            <a:r>
              <a:rPr lang="en-US" dirty="0"/>
              <a:t>Test score: </a:t>
            </a:r>
            <a:r>
              <a:rPr lang="en-US" dirty="0" smtClean="0"/>
              <a:t>0.5423246181724048</a:t>
            </a:r>
          </a:p>
          <a:p>
            <a:r>
              <a:rPr lang="en-US" dirty="0"/>
              <a:t>Test score (with </a:t>
            </a:r>
            <a:r>
              <a:rPr lang="en-US" dirty="0" err="1"/>
              <a:t>GridSearch</a:t>
            </a:r>
            <a:r>
              <a:rPr lang="en-US" dirty="0"/>
              <a:t>): </a:t>
            </a:r>
            <a:r>
              <a:rPr lang="en-US" dirty="0" smtClean="0"/>
              <a:t>???</a:t>
            </a:r>
            <a:endParaRPr lang="en-US" dirty="0"/>
          </a:p>
        </p:txBody>
      </p:sp>
    </p:spTree>
    <p:extLst>
      <p:ext uri="{BB962C8B-B14F-4D97-AF65-F5344CB8AC3E}">
        <p14:creationId xmlns:p14="http://schemas.microsoft.com/office/powerpoint/2010/main" val="4251007758"/>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48998"/>
          </a:xfrm>
        </p:spPr>
        <p:txBody>
          <a:bodyPr>
            <a:normAutofit/>
          </a:bodyPr>
          <a:lstStyle/>
          <a:p>
            <a:r>
              <a:rPr lang="en-US" sz="3000" dirty="0" smtClean="0">
                <a:latin typeface="Century Gothic"/>
                <a:cs typeface="Century Gothic"/>
              </a:rPr>
              <a:t>Our best model: Logistic Regression</a:t>
            </a:r>
            <a:endParaRPr lang="en-US" sz="3000" dirty="0">
              <a:latin typeface="Century Gothic"/>
              <a:cs typeface="Century Gothic"/>
            </a:endParaRPr>
          </a:p>
        </p:txBody>
      </p:sp>
      <p:pic>
        <p:nvPicPr>
          <p:cNvPr id="3" name="Picture 2"/>
          <p:cNvPicPr>
            <a:picLocks noChangeAspect="1"/>
          </p:cNvPicPr>
          <p:nvPr/>
        </p:nvPicPr>
        <p:blipFill>
          <a:blip r:embed="rId3"/>
          <a:stretch>
            <a:fillRect/>
          </a:stretch>
        </p:blipFill>
        <p:spPr>
          <a:xfrm>
            <a:off x="1746250" y="2404530"/>
            <a:ext cx="5651500" cy="4086829"/>
          </a:xfrm>
          <a:prstGeom prst="rect">
            <a:avLst/>
          </a:prstGeom>
        </p:spPr>
      </p:pic>
      <p:sp>
        <p:nvSpPr>
          <p:cNvPr id="4" name="Rectangle 3"/>
          <p:cNvSpPr/>
          <p:nvPr/>
        </p:nvSpPr>
        <p:spPr>
          <a:xfrm>
            <a:off x="457200" y="1175147"/>
            <a:ext cx="8229600" cy="1200329"/>
          </a:xfrm>
          <a:prstGeom prst="rect">
            <a:avLst/>
          </a:prstGeom>
        </p:spPr>
        <p:txBody>
          <a:bodyPr wrap="square" numCol="2">
            <a:spAutoFit/>
          </a:bodyPr>
          <a:lstStyle/>
          <a:p>
            <a:r>
              <a:rPr lang="en-US" b="1" dirty="0" smtClean="0"/>
              <a:t>w/o text cleaning</a:t>
            </a:r>
          </a:p>
          <a:p>
            <a:r>
              <a:rPr lang="en-US" dirty="0" smtClean="0"/>
              <a:t>Test score: 0.5601863836396583</a:t>
            </a:r>
          </a:p>
          <a:p>
            <a:r>
              <a:rPr lang="en-US" dirty="0" smtClean="0"/>
              <a:t>Test score (with </a:t>
            </a:r>
            <a:r>
              <a:rPr lang="en-US" dirty="0" err="1" smtClean="0"/>
              <a:t>GridSearch</a:t>
            </a:r>
            <a:r>
              <a:rPr lang="en-US" dirty="0" smtClean="0"/>
              <a:t>): 0.598307</a:t>
            </a:r>
          </a:p>
          <a:p>
            <a:endParaRPr lang="en-US" dirty="0" smtClean="0"/>
          </a:p>
          <a:p>
            <a:r>
              <a:rPr lang="en-US" b="1" dirty="0" smtClean="0"/>
              <a:t>with text cleaning</a:t>
            </a:r>
          </a:p>
          <a:p>
            <a:r>
              <a:rPr lang="en-US" dirty="0"/>
              <a:t>Test score: </a:t>
            </a:r>
            <a:r>
              <a:rPr lang="en-US" dirty="0" smtClean="0"/>
              <a:t>0.5652989904219519</a:t>
            </a:r>
          </a:p>
          <a:p>
            <a:r>
              <a:rPr lang="en-US" dirty="0" smtClean="0"/>
              <a:t>Test </a:t>
            </a:r>
            <a:r>
              <a:rPr lang="en-US" dirty="0"/>
              <a:t>score (with </a:t>
            </a:r>
            <a:r>
              <a:rPr lang="en-US" dirty="0" err="1"/>
              <a:t>GridSearch</a:t>
            </a:r>
            <a:r>
              <a:rPr lang="en-US" dirty="0"/>
              <a:t>): </a:t>
            </a:r>
            <a:r>
              <a:rPr lang="en-US" dirty="0" smtClean="0"/>
              <a:t>0.599587</a:t>
            </a:r>
            <a:endParaRPr lang="en-US" b="1" dirty="0"/>
          </a:p>
        </p:txBody>
      </p:sp>
    </p:spTree>
    <p:extLst>
      <p:ext uri="{BB962C8B-B14F-4D97-AF65-F5344CB8AC3E}">
        <p14:creationId xmlns:p14="http://schemas.microsoft.com/office/powerpoint/2010/main" val="4177727775"/>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48998"/>
          </a:xfrm>
        </p:spPr>
        <p:txBody>
          <a:bodyPr>
            <a:normAutofit/>
          </a:bodyPr>
          <a:lstStyle/>
          <a:p>
            <a:r>
              <a:rPr lang="en-US" sz="3000" dirty="0" smtClean="0">
                <a:latin typeface="Century Gothic"/>
                <a:cs typeface="Century Gothic"/>
              </a:rPr>
              <a:t>Insights</a:t>
            </a:r>
            <a:endParaRPr lang="en-US" sz="3000" dirty="0">
              <a:latin typeface="Century Gothic"/>
              <a:cs typeface="Century Gothic"/>
            </a:endParaRPr>
          </a:p>
        </p:txBody>
      </p:sp>
      <p:sp>
        <p:nvSpPr>
          <p:cNvPr id="3" name="Content Placeholder 2"/>
          <p:cNvSpPr>
            <a:spLocks noGrp="1"/>
          </p:cNvSpPr>
          <p:nvPr>
            <p:ph idx="1"/>
          </p:nvPr>
        </p:nvSpPr>
        <p:spPr>
          <a:xfrm>
            <a:off x="457200" y="1108364"/>
            <a:ext cx="8229600" cy="5426363"/>
          </a:xfrm>
        </p:spPr>
        <p:txBody>
          <a:bodyPr>
            <a:normAutofit/>
          </a:bodyPr>
          <a:lstStyle/>
          <a:p>
            <a:r>
              <a:rPr lang="en-US" sz="2000" dirty="0">
                <a:latin typeface="Century Gothic"/>
                <a:cs typeface="Century Gothic"/>
              </a:rPr>
              <a:t>Cleaning the data got us better results</a:t>
            </a:r>
          </a:p>
          <a:p>
            <a:pPr lvl="1"/>
            <a:r>
              <a:rPr lang="en-US" sz="1600" dirty="0">
                <a:latin typeface="Century Gothic"/>
                <a:cs typeface="Century Gothic"/>
              </a:rPr>
              <a:t>Picked better Twitter accounts and our SVD components accounted for more variance in our data (with </a:t>
            </a:r>
            <a:r>
              <a:rPr lang="en-US" sz="1600" dirty="0" err="1">
                <a:latin typeface="Century Gothic"/>
                <a:cs typeface="Century Gothic"/>
              </a:rPr>
              <a:t>n_components</a:t>
            </a:r>
            <a:r>
              <a:rPr lang="en-US" sz="1600" dirty="0">
                <a:latin typeface="Century Gothic"/>
                <a:cs typeface="Century Gothic"/>
              </a:rPr>
              <a:t>=300, we went from 11% to 29%)</a:t>
            </a:r>
          </a:p>
          <a:p>
            <a:r>
              <a:rPr lang="en-US" sz="2000" dirty="0" smtClean="0">
                <a:latin typeface="Century Gothic"/>
                <a:cs typeface="Century Gothic"/>
              </a:rPr>
              <a:t>When it comes to NLP, feature selection/pre-processing the the key to a good algorithm!</a:t>
            </a:r>
          </a:p>
          <a:p>
            <a:pPr lvl="1"/>
            <a:r>
              <a:rPr lang="en-US" sz="1600" dirty="0" smtClean="0">
                <a:latin typeface="Century Gothic"/>
                <a:cs typeface="Century Gothic"/>
              </a:rPr>
              <a:t>Simply just feeding a naïve term-frequency count of “profit” will unlikely correlate very well with stock prices</a:t>
            </a:r>
          </a:p>
          <a:p>
            <a:r>
              <a:rPr lang="en-US" sz="2000" dirty="0" smtClean="0">
                <a:latin typeface="Century Gothic"/>
                <a:cs typeface="Century Gothic"/>
              </a:rPr>
              <a:t>Tweets related to the State of the Union highly correlates with how the market moves</a:t>
            </a:r>
          </a:p>
          <a:p>
            <a:r>
              <a:rPr lang="en-US" sz="2000" dirty="0" smtClean="0">
                <a:latin typeface="Century Gothic"/>
                <a:cs typeface="Century Gothic"/>
              </a:rPr>
              <a:t>When referring to “president” – “president </a:t>
            </a:r>
            <a:r>
              <a:rPr lang="en-US" sz="2000" dirty="0" err="1" smtClean="0">
                <a:latin typeface="Century Gothic"/>
                <a:cs typeface="Century Gothic"/>
              </a:rPr>
              <a:t>obama</a:t>
            </a:r>
            <a:r>
              <a:rPr lang="en-US" sz="2000" dirty="0" smtClean="0">
                <a:latin typeface="Century Gothic"/>
                <a:cs typeface="Century Gothic"/>
              </a:rPr>
              <a:t>” occurs together often, but rarely “president trump” – these two words are not usually next to each other.</a:t>
            </a:r>
            <a:endParaRPr lang="en-US" sz="2000" dirty="0">
              <a:latin typeface="Century Gothic"/>
              <a:cs typeface="Century Gothic"/>
            </a:endParaRPr>
          </a:p>
        </p:txBody>
      </p:sp>
    </p:spTree>
    <p:extLst>
      <p:ext uri="{BB962C8B-B14F-4D97-AF65-F5344CB8AC3E}">
        <p14:creationId xmlns:p14="http://schemas.microsoft.com/office/powerpoint/2010/main" val="729120935"/>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48998"/>
          </a:xfrm>
        </p:spPr>
        <p:txBody>
          <a:bodyPr>
            <a:normAutofit/>
          </a:bodyPr>
          <a:lstStyle/>
          <a:p>
            <a:r>
              <a:rPr lang="en-US" sz="3000" dirty="0" smtClean="0">
                <a:latin typeface="Century Gothic"/>
                <a:cs typeface="Century Gothic"/>
              </a:rPr>
              <a:t>Hurdles</a:t>
            </a:r>
            <a:endParaRPr lang="en-US" sz="3000" dirty="0">
              <a:latin typeface="Century Gothic"/>
              <a:cs typeface="Century Gothic"/>
            </a:endParaRPr>
          </a:p>
        </p:txBody>
      </p:sp>
      <p:sp>
        <p:nvSpPr>
          <p:cNvPr id="3" name="Content Placeholder 2"/>
          <p:cNvSpPr>
            <a:spLocks noGrp="1"/>
          </p:cNvSpPr>
          <p:nvPr>
            <p:ph idx="1"/>
          </p:nvPr>
        </p:nvSpPr>
        <p:spPr>
          <a:xfrm>
            <a:off x="457200" y="1108364"/>
            <a:ext cx="8229600" cy="5426363"/>
          </a:xfrm>
        </p:spPr>
        <p:txBody>
          <a:bodyPr>
            <a:normAutofit/>
          </a:bodyPr>
          <a:lstStyle/>
          <a:p>
            <a:r>
              <a:rPr lang="en-US" sz="2000" dirty="0" smtClean="0">
                <a:latin typeface="Century Gothic"/>
                <a:cs typeface="Century Gothic"/>
              </a:rPr>
              <a:t>Yahoo Finance API down, which led to:</a:t>
            </a:r>
          </a:p>
          <a:p>
            <a:pPr lvl="1"/>
            <a:r>
              <a:rPr lang="en-US" sz="1600" dirty="0">
                <a:latin typeface="Century Gothic"/>
                <a:cs typeface="Century Gothic"/>
              </a:rPr>
              <a:t>W</a:t>
            </a:r>
            <a:r>
              <a:rPr lang="en-US" sz="1600" dirty="0" smtClean="0">
                <a:latin typeface="Century Gothic"/>
                <a:cs typeface="Century Gothic"/>
              </a:rPr>
              <a:t>eb scraping Wikipedia for SP500 stock symbols and then using Google API, which did not have </a:t>
            </a:r>
            <a:r>
              <a:rPr lang="en-US" sz="1600" dirty="0" err="1" smtClean="0">
                <a:latin typeface="Century Gothic"/>
                <a:cs typeface="Century Gothic"/>
              </a:rPr>
              <a:t>Adj</a:t>
            </a:r>
            <a:r>
              <a:rPr lang="en-US" sz="1600" dirty="0" smtClean="0">
                <a:latin typeface="Century Gothic"/>
                <a:cs typeface="Century Gothic"/>
              </a:rPr>
              <a:t> Close, which is more accurate. </a:t>
            </a:r>
          </a:p>
          <a:p>
            <a:pPr lvl="1"/>
            <a:r>
              <a:rPr lang="en-US" sz="1600" dirty="0" smtClean="0">
                <a:latin typeface="Century Gothic"/>
                <a:cs typeface="Century Gothic"/>
              </a:rPr>
              <a:t>This led to a downward bias, because dividends are always being paid out, and </a:t>
            </a:r>
            <a:r>
              <a:rPr lang="en-US" sz="1600" dirty="0" err="1" smtClean="0">
                <a:latin typeface="Century Gothic"/>
                <a:cs typeface="Century Gothic"/>
              </a:rPr>
              <a:t>Adj</a:t>
            </a:r>
            <a:r>
              <a:rPr lang="en-US" sz="1600" dirty="0" smtClean="0">
                <a:latin typeface="Century Gothic"/>
                <a:cs typeface="Century Gothic"/>
              </a:rPr>
              <a:t> Close takes this into account to smooth the price out. </a:t>
            </a:r>
          </a:p>
          <a:p>
            <a:pPr lvl="1"/>
            <a:r>
              <a:rPr lang="en-US" sz="1600" dirty="0" smtClean="0">
                <a:latin typeface="Century Gothic"/>
                <a:cs typeface="Century Gothic"/>
              </a:rPr>
              <a:t>SP500 </a:t>
            </a:r>
            <a:r>
              <a:rPr lang="en-US" sz="1600" dirty="0">
                <a:latin typeface="Century Gothic"/>
                <a:cs typeface="Century Gothic"/>
              </a:rPr>
              <a:t>is not evenly weighted, Dow Jones is</a:t>
            </a:r>
            <a:r>
              <a:rPr lang="en-US" sz="1600" dirty="0" smtClean="0">
                <a:latin typeface="Century Gothic"/>
                <a:cs typeface="Century Gothic"/>
              </a:rPr>
              <a:t>.</a:t>
            </a:r>
          </a:p>
          <a:p>
            <a:pPr marL="0" indent="0">
              <a:buNone/>
            </a:pPr>
            <a:r>
              <a:rPr lang="en-US" sz="2000" dirty="0" smtClean="0">
                <a:latin typeface="Century Gothic"/>
                <a:cs typeface="Century Gothic"/>
              </a:rPr>
              <a:t>	Solution: Scrap API. </a:t>
            </a:r>
            <a:r>
              <a:rPr lang="en-US" sz="2000" dirty="0">
                <a:latin typeface="Century Gothic"/>
                <a:cs typeface="Century Gothic"/>
              </a:rPr>
              <a:t>D</a:t>
            </a:r>
            <a:r>
              <a:rPr lang="en-US" sz="2000" dirty="0" smtClean="0">
                <a:latin typeface="Century Gothic"/>
                <a:cs typeface="Century Gothic"/>
              </a:rPr>
              <a:t>ownload data from Yahoo Finance to a 	</a:t>
            </a:r>
            <a:r>
              <a:rPr lang="en-US" sz="2000" dirty="0" err="1" smtClean="0">
                <a:latin typeface="Century Gothic"/>
                <a:cs typeface="Century Gothic"/>
              </a:rPr>
              <a:t>csv</a:t>
            </a:r>
            <a:r>
              <a:rPr lang="en-US" sz="2000" dirty="0" smtClean="0">
                <a:latin typeface="Century Gothic"/>
                <a:cs typeface="Century Gothic"/>
              </a:rPr>
              <a:t> file.</a:t>
            </a:r>
          </a:p>
          <a:p>
            <a:pPr marL="0" indent="0">
              <a:buNone/>
            </a:pPr>
            <a:endParaRPr lang="en-US" sz="2000" dirty="0" smtClean="0">
              <a:latin typeface="Century Gothic"/>
              <a:cs typeface="Century Gothic"/>
            </a:endParaRPr>
          </a:p>
          <a:p>
            <a:r>
              <a:rPr lang="en-US" sz="2000" dirty="0" smtClean="0">
                <a:latin typeface="Century Gothic"/>
                <a:cs typeface="Century Gothic"/>
              </a:rPr>
              <a:t>CPU &amp; RAM </a:t>
            </a:r>
            <a:r>
              <a:rPr lang="en-US" sz="2000" dirty="0">
                <a:latin typeface="Century Gothic"/>
                <a:cs typeface="Century Gothic"/>
              </a:rPr>
              <a:t>memory </a:t>
            </a:r>
            <a:r>
              <a:rPr lang="en-US" sz="2000" dirty="0" smtClean="0">
                <a:latin typeface="Century Gothic"/>
                <a:cs typeface="Century Gothic"/>
              </a:rPr>
              <a:t>errors:</a:t>
            </a:r>
            <a:endParaRPr lang="en-US" sz="2000" dirty="0">
              <a:latin typeface="Century Gothic"/>
              <a:cs typeface="Century Gothic"/>
            </a:endParaRPr>
          </a:p>
          <a:p>
            <a:pPr lvl="1"/>
            <a:r>
              <a:rPr lang="en-US" sz="1600" dirty="0">
                <a:latin typeface="Century Gothic"/>
                <a:cs typeface="Century Gothic"/>
              </a:rPr>
              <a:t>Especially for SVM-SVC and </a:t>
            </a:r>
            <a:r>
              <a:rPr lang="en-US" sz="1600" dirty="0" err="1">
                <a:latin typeface="Century Gothic"/>
                <a:cs typeface="Century Gothic"/>
              </a:rPr>
              <a:t>tSNE</a:t>
            </a:r>
            <a:r>
              <a:rPr lang="en-US" sz="1600" dirty="0">
                <a:latin typeface="Century Gothic"/>
                <a:cs typeface="Century Gothic"/>
              </a:rPr>
              <a:t> models</a:t>
            </a:r>
          </a:p>
          <a:p>
            <a:pPr lvl="1"/>
            <a:r>
              <a:rPr lang="en-US" sz="1600" dirty="0">
                <a:latin typeface="Century Gothic"/>
                <a:cs typeface="Century Gothic"/>
              </a:rPr>
              <a:t>And for identifying high-variance features using an SVD variance code that took over 6 hours to run</a:t>
            </a:r>
          </a:p>
          <a:p>
            <a:r>
              <a:rPr lang="en-US" sz="2000" dirty="0">
                <a:latin typeface="Century Gothic"/>
                <a:cs typeface="Century Gothic"/>
              </a:rPr>
              <a:t>Upgraded a couple times (m4.16xL), but still at over 100% CPU and 70% MEM. </a:t>
            </a:r>
          </a:p>
          <a:p>
            <a:r>
              <a:rPr lang="en-US" sz="2000" dirty="0">
                <a:latin typeface="Century Gothic"/>
                <a:cs typeface="Century Gothic"/>
              </a:rPr>
              <a:t>Got distracted by EDA vs. Prediction</a:t>
            </a:r>
          </a:p>
          <a:p>
            <a:pPr lvl="1"/>
            <a:r>
              <a:rPr lang="en-US" sz="1600" dirty="0">
                <a:latin typeface="Century Gothic"/>
                <a:cs typeface="Century Gothic"/>
              </a:rPr>
              <a:t>If I were to fully dive into EDA, I can pull in more data (e.g. username)</a:t>
            </a:r>
          </a:p>
          <a:p>
            <a:endParaRPr lang="en-US" sz="2000" dirty="0">
              <a:latin typeface="Century Gothic"/>
              <a:cs typeface="Century Gothic"/>
            </a:endParaRPr>
          </a:p>
          <a:p>
            <a:endParaRPr lang="en-US" sz="2000" dirty="0">
              <a:latin typeface="Century Gothic"/>
              <a:cs typeface="Century Gothic"/>
            </a:endParaRPr>
          </a:p>
          <a:p>
            <a:endParaRPr lang="en-US" sz="2000" dirty="0">
              <a:latin typeface="Century Gothic"/>
              <a:cs typeface="Century Gothic"/>
            </a:endParaRPr>
          </a:p>
          <a:p>
            <a:endParaRPr lang="en-US" sz="2000" dirty="0" smtClean="0">
              <a:latin typeface="Century Gothic"/>
              <a:cs typeface="Century Gothic"/>
            </a:endParaRPr>
          </a:p>
          <a:p>
            <a:endParaRPr lang="en-US" sz="2000" dirty="0" smtClean="0">
              <a:latin typeface="Century Gothic"/>
              <a:cs typeface="Century Gothic"/>
            </a:endParaRPr>
          </a:p>
          <a:p>
            <a:endParaRPr lang="en-US" sz="2000" dirty="0">
              <a:latin typeface="Century Gothic"/>
              <a:cs typeface="Century Gothic"/>
            </a:endParaRPr>
          </a:p>
        </p:txBody>
      </p:sp>
      <p:pic>
        <p:nvPicPr>
          <p:cNvPr id="6" name="Picture 5"/>
          <p:cNvPicPr>
            <a:picLocks noChangeAspect="1"/>
          </p:cNvPicPr>
          <p:nvPr/>
        </p:nvPicPr>
        <p:blipFill>
          <a:blip r:embed="rId3"/>
          <a:stretch>
            <a:fillRect/>
          </a:stretch>
        </p:blipFill>
        <p:spPr>
          <a:xfrm>
            <a:off x="2120900" y="2552700"/>
            <a:ext cx="4902200" cy="1752600"/>
          </a:xfrm>
          <a:prstGeom prst="rect">
            <a:avLst/>
          </a:prstGeom>
        </p:spPr>
      </p:pic>
    </p:spTree>
    <p:extLst>
      <p:ext uri="{BB962C8B-B14F-4D97-AF65-F5344CB8AC3E}">
        <p14:creationId xmlns:p14="http://schemas.microsoft.com/office/powerpoint/2010/main" val="152057161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48998"/>
          </a:xfrm>
        </p:spPr>
        <p:txBody>
          <a:bodyPr>
            <a:normAutofit/>
          </a:bodyPr>
          <a:lstStyle/>
          <a:p>
            <a:r>
              <a:rPr lang="en-US" sz="3000" dirty="0" smtClean="0">
                <a:latin typeface="Century Gothic"/>
                <a:cs typeface="Century Gothic"/>
              </a:rPr>
              <a:t>Strengths/Weaknesses</a:t>
            </a:r>
            <a:endParaRPr lang="en-US" sz="3000" dirty="0">
              <a:latin typeface="Century Gothic"/>
              <a:cs typeface="Century Gothic"/>
            </a:endParaRPr>
          </a:p>
        </p:txBody>
      </p:sp>
      <p:sp>
        <p:nvSpPr>
          <p:cNvPr id="3" name="Content Placeholder 2"/>
          <p:cNvSpPr>
            <a:spLocks noGrp="1"/>
          </p:cNvSpPr>
          <p:nvPr>
            <p:ph idx="1"/>
          </p:nvPr>
        </p:nvSpPr>
        <p:spPr>
          <a:xfrm>
            <a:off x="457200" y="1108364"/>
            <a:ext cx="8229600" cy="5426363"/>
          </a:xfrm>
        </p:spPr>
        <p:txBody>
          <a:bodyPr>
            <a:noAutofit/>
          </a:bodyPr>
          <a:lstStyle/>
          <a:p>
            <a:r>
              <a:rPr lang="en-US" sz="2000" dirty="0" smtClean="0">
                <a:latin typeface="Century Gothic"/>
                <a:cs typeface="Century Gothic"/>
              </a:rPr>
              <a:t>Strengths</a:t>
            </a:r>
          </a:p>
          <a:p>
            <a:pPr lvl="1"/>
            <a:r>
              <a:rPr lang="en-US" sz="2000" dirty="0" smtClean="0">
                <a:latin typeface="Century Gothic"/>
                <a:cs typeface="Century Gothic"/>
              </a:rPr>
              <a:t>Targeted and well-defined problem </a:t>
            </a:r>
          </a:p>
          <a:p>
            <a:pPr lvl="1"/>
            <a:r>
              <a:rPr lang="en-US" sz="2000" dirty="0" smtClean="0">
                <a:latin typeface="Century Gothic"/>
                <a:cs typeface="Century Gothic"/>
              </a:rPr>
              <a:t>Quality tweets (not as noisy)</a:t>
            </a:r>
          </a:p>
          <a:p>
            <a:pPr lvl="1"/>
            <a:r>
              <a:rPr lang="en-US" sz="2000" dirty="0" smtClean="0">
                <a:latin typeface="Century Gothic"/>
                <a:cs typeface="Century Gothic"/>
              </a:rPr>
              <a:t>Fair threshold that split up/down evenly</a:t>
            </a:r>
          </a:p>
          <a:p>
            <a:r>
              <a:rPr lang="en-US" sz="2000" dirty="0" smtClean="0">
                <a:latin typeface="Century Gothic"/>
                <a:cs typeface="Century Gothic"/>
              </a:rPr>
              <a:t>Weaknesses</a:t>
            </a:r>
          </a:p>
          <a:p>
            <a:pPr lvl="1"/>
            <a:r>
              <a:rPr lang="en-US" sz="2000" dirty="0" smtClean="0">
                <a:latin typeface="Century Gothic"/>
                <a:cs typeface="Century Gothic"/>
              </a:rPr>
              <a:t>Only shows correlation, not prediction</a:t>
            </a:r>
            <a:endParaRPr lang="en-US" sz="2000" dirty="0">
              <a:latin typeface="Century Gothic"/>
              <a:cs typeface="Century Gothic"/>
            </a:endParaRPr>
          </a:p>
          <a:p>
            <a:pPr lvl="1"/>
            <a:r>
              <a:rPr lang="en-US" sz="2000" dirty="0" smtClean="0">
                <a:latin typeface="Century Gothic"/>
                <a:cs typeface="Century Gothic"/>
              </a:rPr>
              <a:t>Relies on cleaned data</a:t>
            </a:r>
            <a:r>
              <a:rPr lang="en-US" sz="2000" dirty="0">
                <a:latin typeface="Century Gothic"/>
                <a:cs typeface="Century Gothic"/>
              </a:rPr>
              <a:t> </a:t>
            </a:r>
            <a:r>
              <a:rPr lang="en-US" sz="2000" dirty="0" smtClean="0">
                <a:latin typeface="Century Gothic"/>
                <a:cs typeface="Century Gothic"/>
              </a:rPr>
              <a:t>(supervised)</a:t>
            </a:r>
          </a:p>
          <a:p>
            <a:pPr lvl="1"/>
            <a:endParaRPr lang="en-US" sz="2000" dirty="0" smtClean="0">
              <a:latin typeface="Century Gothic"/>
              <a:cs typeface="Century Gothic"/>
            </a:endParaRPr>
          </a:p>
          <a:p>
            <a:pPr marL="0" indent="0">
              <a:buNone/>
            </a:pPr>
            <a:r>
              <a:rPr lang="en-US" sz="2000" b="1" dirty="0" smtClean="0">
                <a:latin typeface="Century Gothic"/>
                <a:cs typeface="Century Gothic"/>
              </a:rPr>
              <a:t>Recommendations</a:t>
            </a:r>
          </a:p>
          <a:p>
            <a:r>
              <a:rPr lang="en-US" sz="1800" dirty="0" smtClean="0">
                <a:latin typeface="Century Gothic"/>
                <a:cs typeface="Century Gothic"/>
              </a:rPr>
              <a:t>More feature engineering</a:t>
            </a:r>
          </a:p>
          <a:p>
            <a:pPr lvl="1"/>
            <a:r>
              <a:rPr lang="en-US" sz="1800" dirty="0" smtClean="0">
                <a:latin typeface="Century Gothic"/>
                <a:cs typeface="Century Gothic"/>
              </a:rPr>
              <a:t>Clean text in different ways to see how that affects the model</a:t>
            </a:r>
          </a:p>
          <a:p>
            <a:pPr lvl="1"/>
            <a:r>
              <a:rPr lang="en-US" sz="1800" dirty="0" smtClean="0">
                <a:latin typeface="Century Gothic"/>
                <a:cs typeface="Century Gothic"/>
              </a:rPr>
              <a:t>Create new features (before/after Close?)</a:t>
            </a:r>
          </a:p>
          <a:p>
            <a:pPr lvl="1"/>
            <a:r>
              <a:rPr lang="en-US" sz="1800" dirty="0">
                <a:latin typeface="Century Gothic"/>
                <a:cs typeface="Century Gothic"/>
              </a:rPr>
              <a:t>SVC did well too, but took too long to </a:t>
            </a:r>
            <a:r>
              <a:rPr lang="en-US" sz="1800" dirty="0" smtClean="0">
                <a:latin typeface="Century Gothic"/>
                <a:cs typeface="Century Gothic"/>
              </a:rPr>
              <a:t>run</a:t>
            </a:r>
          </a:p>
          <a:p>
            <a:r>
              <a:rPr lang="en-US" sz="1800" dirty="0" smtClean="0">
                <a:latin typeface="Century Gothic"/>
                <a:cs typeface="Century Gothic"/>
              </a:rPr>
              <a:t>Build that predictive model (2 days, 5 days, etc.)</a:t>
            </a:r>
          </a:p>
          <a:p>
            <a:r>
              <a:rPr lang="en-US" sz="1800" dirty="0" smtClean="0">
                <a:latin typeface="Century Gothic"/>
                <a:cs typeface="Century Gothic"/>
              </a:rPr>
              <a:t>Supplemental – to make more informed decisions</a:t>
            </a:r>
          </a:p>
          <a:p>
            <a:endParaRPr lang="en-US" sz="2000" dirty="0" smtClean="0">
              <a:latin typeface="Century Gothic"/>
              <a:cs typeface="Century Gothic"/>
            </a:endParaRPr>
          </a:p>
          <a:p>
            <a:endParaRPr lang="en-US" sz="2000" dirty="0">
              <a:latin typeface="Century Gothic"/>
              <a:cs typeface="Century Gothic"/>
            </a:endParaRPr>
          </a:p>
        </p:txBody>
      </p:sp>
      <p:pic>
        <p:nvPicPr>
          <p:cNvPr id="4" name="Picture 3"/>
          <p:cNvPicPr>
            <a:picLocks noChangeAspect="1"/>
          </p:cNvPicPr>
          <p:nvPr/>
        </p:nvPicPr>
        <p:blipFill rotWithShape="1">
          <a:blip r:embed="rId3"/>
          <a:srcRect t="31966" r="63183"/>
          <a:stretch/>
        </p:blipFill>
        <p:spPr>
          <a:xfrm>
            <a:off x="6425049" y="1578429"/>
            <a:ext cx="2718951" cy="1347986"/>
          </a:xfrm>
          <a:prstGeom prst="rect">
            <a:avLst/>
          </a:prstGeom>
        </p:spPr>
      </p:pic>
      <p:pic>
        <p:nvPicPr>
          <p:cNvPr id="5" name="Picture 4"/>
          <p:cNvPicPr>
            <a:picLocks noChangeAspect="1"/>
          </p:cNvPicPr>
          <p:nvPr/>
        </p:nvPicPr>
        <p:blipFill rotWithShape="1">
          <a:blip r:embed="rId4"/>
          <a:srcRect l="3140" t="31043" r="80359"/>
          <a:stretch/>
        </p:blipFill>
        <p:spPr>
          <a:xfrm>
            <a:off x="6508730" y="2272149"/>
            <a:ext cx="2635269" cy="997857"/>
          </a:xfrm>
          <a:prstGeom prst="rect">
            <a:avLst/>
          </a:prstGeom>
        </p:spPr>
      </p:pic>
    </p:spTree>
    <p:extLst>
      <p:ext uri="{BB962C8B-B14F-4D97-AF65-F5344CB8AC3E}">
        <p14:creationId xmlns:p14="http://schemas.microsoft.com/office/powerpoint/2010/main" val="395133343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48998"/>
          </a:xfrm>
        </p:spPr>
        <p:txBody>
          <a:bodyPr>
            <a:normAutofit/>
          </a:bodyPr>
          <a:lstStyle/>
          <a:p>
            <a:r>
              <a:rPr lang="en-US" sz="3000" dirty="0" smtClean="0">
                <a:latin typeface="Century Gothic"/>
                <a:cs typeface="Century Gothic"/>
              </a:rPr>
              <a:t>Inspiration/where credit’s due</a:t>
            </a:r>
            <a:endParaRPr lang="en-US" sz="3000" dirty="0">
              <a:latin typeface="Century Gothic"/>
              <a:cs typeface="Century Gothic"/>
            </a:endParaRPr>
          </a:p>
        </p:txBody>
      </p:sp>
      <p:sp>
        <p:nvSpPr>
          <p:cNvPr id="3" name="Content Placeholder 2"/>
          <p:cNvSpPr>
            <a:spLocks noGrp="1"/>
          </p:cNvSpPr>
          <p:nvPr>
            <p:ph idx="1"/>
          </p:nvPr>
        </p:nvSpPr>
        <p:spPr>
          <a:xfrm>
            <a:off x="457200" y="1108364"/>
            <a:ext cx="8229600" cy="5426363"/>
          </a:xfrm>
        </p:spPr>
        <p:txBody>
          <a:bodyPr>
            <a:normAutofit/>
          </a:bodyPr>
          <a:lstStyle/>
          <a:p>
            <a:r>
              <a:rPr lang="en-US" sz="2000" dirty="0">
                <a:latin typeface="Century Gothic"/>
                <a:cs typeface="Century Gothic"/>
              </a:rPr>
              <a:t>Data Skeptic Podcast (episode with Delia </a:t>
            </a:r>
            <a:r>
              <a:rPr lang="en-US" sz="2000" dirty="0" err="1">
                <a:latin typeface="Century Gothic"/>
                <a:cs typeface="Century Gothic"/>
              </a:rPr>
              <a:t>Rusu</a:t>
            </a:r>
            <a:r>
              <a:rPr lang="en-US" sz="2000" dirty="0">
                <a:latin typeface="Century Gothic"/>
                <a:cs typeface="Century Gothic"/>
              </a:rPr>
              <a:t>, </a:t>
            </a:r>
            <a:r>
              <a:rPr lang="en-US" sz="2000" dirty="0" err="1">
                <a:latin typeface="Century Gothic"/>
                <a:cs typeface="Century Gothic"/>
              </a:rPr>
              <a:t>esimating</a:t>
            </a:r>
            <a:r>
              <a:rPr lang="en-US" sz="2000" dirty="0">
                <a:latin typeface="Century Gothic"/>
                <a:cs typeface="Century Gothic"/>
              </a:rPr>
              <a:t> stock price correlations using Wikipedia: </a:t>
            </a:r>
            <a:r>
              <a:rPr lang="en-US" sz="2000" dirty="0">
                <a:latin typeface="Century Gothic"/>
                <a:cs typeface="Century Gothic"/>
                <a:hlinkClick r:id="rId2"/>
              </a:rPr>
              <a:t>https://www.youtube.com/watch?v=B9sIS2-_sv4</a:t>
            </a:r>
            <a:r>
              <a:rPr lang="en-US" sz="2000" dirty="0" smtClean="0">
                <a:latin typeface="Century Gothic"/>
                <a:cs typeface="Century Gothic"/>
              </a:rPr>
              <a:t>)</a:t>
            </a:r>
          </a:p>
          <a:p>
            <a:r>
              <a:rPr lang="en-US" sz="2000" dirty="0" smtClean="0">
                <a:latin typeface="Century Gothic"/>
                <a:cs typeface="Century Gothic"/>
              </a:rPr>
              <a:t>Analyzing Tweets from Web Summit 2015:</a:t>
            </a:r>
          </a:p>
          <a:p>
            <a:r>
              <a:rPr lang="en-US" sz="2000" dirty="0" smtClean="0">
                <a:latin typeface="Century Gothic"/>
                <a:cs typeface="Century Gothic"/>
                <a:hlinkClick r:id="rId3"/>
              </a:rPr>
              <a:t>http</a:t>
            </a:r>
            <a:r>
              <a:rPr lang="en-US" sz="2000" dirty="0">
                <a:latin typeface="Century Gothic"/>
                <a:cs typeface="Century Gothic"/>
                <a:hlinkClick r:id="rId3"/>
              </a:rPr>
              <a:t>://blog.aylien.com/analyzing-tweets-from-web-summit-2015-semantic</a:t>
            </a:r>
            <a:r>
              <a:rPr lang="en-US" sz="2000" dirty="0" smtClean="0">
                <a:latin typeface="Century Gothic"/>
                <a:cs typeface="Century Gothic"/>
                <a:hlinkClick r:id="rId3"/>
              </a:rPr>
              <a:t>/</a:t>
            </a:r>
            <a:endParaRPr lang="en-US" sz="2000" dirty="0" smtClean="0">
              <a:latin typeface="Century Gothic"/>
              <a:cs typeface="Century Gothic"/>
            </a:endParaRPr>
          </a:p>
          <a:p>
            <a:endParaRPr lang="en-US" sz="2000" dirty="0">
              <a:latin typeface="Century Gothic"/>
              <a:cs typeface="Century Gothic"/>
            </a:endParaRPr>
          </a:p>
          <a:p>
            <a:endParaRPr lang="en-US" sz="2000" dirty="0">
              <a:latin typeface="Century Gothic"/>
              <a:cs typeface="Century Gothic"/>
            </a:endParaRPr>
          </a:p>
        </p:txBody>
      </p:sp>
    </p:spTree>
    <p:extLst>
      <p:ext uri="{BB962C8B-B14F-4D97-AF65-F5344CB8AC3E}">
        <p14:creationId xmlns:p14="http://schemas.microsoft.com/office/powerpoint/2010/main" val="1354954929"/>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48998"/>
          </a:xfrm>
        </p:spPr>
        <p:txBody>
          <a:bodyPr>
            <a:normAutofit/>
          </a:bodyPr>
          <a:lstStyle/>
          <a:p>
            <a:r>
              <a:rPr lang="en-US" sz="3000" dirty="0" smtClean="0">
                <a:latin typeface="Century Gothic"/>
                <a:cs typeface="Century Gothic"/>
              </a:rPr>
              <a:t>Tools &amp; Libraries</a:t>
            </a:r>
            <a:endParaRPr lang="en-US" sz="3000" dirty="0">
              <a:latin typeface="Century Gothic"/>
              <a:cs typeface="Century Gothic"/>
            </a:endParaRPr>
          </a:p>
        </p:txBody>
      </p:sp>
      <p:sp>
        <p:nvSpPr>
          <p:cNvPr id="3" name="Content Placeholder 2"/>
          <p:cNvSpPr>
            <a:spLocks noGrp="1"/>
          </p:cNvSpPr>
          <p:nvPr>
            <p:ph idx="1"/>
          </p:nvPr>
        </p:nvSpPr>
        <p:spPr>
          <a:xfrm>
            <a:off x="457200" y="1304630"/>
            <a:ext cx="8229600" cy="5230098"/>
          </a:xfrm>
        </p:spPr>
        <p:txBody>
          <a:bodyPr numCol="2">
            <a:normAutofit/>
          </a:bodyPr>
          <a:lstStyle/>
          <a:p>
            <a:r>
              <a:rPr lang="en-US" sz="2800" dirty="0" err="1" smtClean="0">
                <a:latin typeface="Century Gothic"/>
                <a:cs typeface="Century Gothic"/>
              </a:rPr>
              <a:t>pyMongo</a:t>
            </a:r>
            <a:endParaRPr lang="en-US" sz="2800" dirty="0" smtClean="0">
              <a:latin typeface="Century Gothic"/>
              <a:cs typeface="Century Gothic"/>
            </a:endParaRPr>
          </a:p>
          <a:p>
            <a:r>
              <a:rPr lang="en-US" sz="2800" dirty="0" err="1" smtClean="0">
                <a:latin typeface="Century Gothic"/>
                <a:cs typeface="Century Gothic"/>
              </a:rPr>
              <a:t>Tweepy</a:t>
            </a:r>
            <a:endParaRPr lang="en-US" sz="2800" dirty="0" smtClean="0">
              <a:latin typeface="Century Gothic"/>
              <a:cs typeface="Century Gothic"/>
            </a:endParaRPr>
          </a:p>
          <a:p>
            <a:r>
              <a:rPr lang="en-US" sz="2800" dirty="0" smtClean="0">
                <a:latin typeface="Century Gothic"/>
                <a:cs typeface="Century Gothic"/>
              </a:rPr>
              <a:t>regex</a:t>
            </a:r>
          </a:p>
          <a:p>
            <a:r>
              <a:rPr lang="en-US" sz="2800" dirty="0" smtClean="0">
                <a:latin typeface="Century Gothic"/>
                <a:cs typeface="Century Gothic"/>
              </a:rPr>
              <a:t>TF-IDF</a:t>
            </a:r>
          </a:p>
          <a:p>
            <a:r>
              <a:rPr lang="en-US" sz="2800" dirty="0" smtClean="0">
                <a:latin typeface="Century Gothic"/>
                <a:cs typeface="Century Gothic"/>
              </a:rPr>
              <a:t>SVD</a:t>
            </a:r>
          </a:p>
          <a:p>
            <a:r>
              <a:rPr lang="en-US" sz="2800" dirty="0" smtClean="0">
                <a:latin typeface="Century Gothic"/>
                <a:cs typeface="Century Gothic"/>
              </a:rPr>
              <a:t>t-SNE</a:t>
            </a:r>
          </a:p>
          <a:p>
            <a:r>
              <a:rPr lang="en-US" sz="2800" dirty="0">
                <a:latin typeface="Century Gothic"/>
                <a:cs typeface="Century Gothic"/>
              </a:rPr>
              <a:t> </a:t>
            </a:r>
            <a:r>
              <a:rPr lang="en-US" sz="2800" dirty="0" err="1" smtClean="0">
                <a:latin typeface="Century Gothic"/>
                <a:cs typeface="Century Gothic"/>
              </a:rPr>
              <a:t>Bokeh</a:t>
            </a:r>
            <a:endParaRPr lang="en-US" sz="2800" dirty="0" smtClean="0">
              <a:latin typeface="Century Gothic"/>
              <a:cs typeface="Century Gothic"/>
            </a:endParaRPr>
          </a:p>
          <a:p>
            <a:endParaRPr lang="en-US" sz="2800" dirty="0">
              <a:latin typeface="Century Gothic"/>
              <a:cs typeface="Century Gothic"/>
            </a:endParaRPr>
          </a:p>
          <a:p>
            <a:endParaRPr lang="en-US" sz="2800" dirty="0" smtClean="0">
              <a:latin typeface="Century Gothic"/>
              <a:cs typeface="Century Gothic"/>
            </a:endParaRPr>
          </a:p>
          <a:p>
            <a:endParaRPr lang="en-US" sz="2800" dirty="0">
              <a:latin typeface="Century Gothic"/>
              <a:cs typeface="Century Gothic"/>
            </a:endParaRPr>
          </a:p>
          <a:p>
            <a:r>
              <a:rPr lang="en-US" sz="2800" dirty="0" err="1" smtClean="0">
                <a:latin typeface="Century Gothic"/>
                <a:cs typeface="Century Gothic"/>
              </a:rPr>
              <a:t>Sci</a:t>
            </a:r>
            <a:r>
              <a:rPr lang="en-US" sz="2800" dirty="0" smtClean="0">
                <a:latin typeface="Century Gothic"/>
                <a:cs typeface="Century Gothic"/>
              </a:rPr>
              <a:t>-Kit Learn</a:t>
            </a:r>
          </a:p>
          <a:p>
            <a:pPr lvl="1"/>
            <a:r>
              <a:rPr lang="en-US" sz="2000" dirty="0" err="1" smtClean="0">
                <a:latin typeface="Century Gothic"/>
                <a:cs typeface="Century Gothic"/>
              </a:rPr>
              <a:t>GridSearchCV</a:t>
            </a:r>
            <a:endParaRPr lang="en-US" sz="2000" dirty="0" smtClean="0">
              <a:latin typeface="Century Gothic"/>
              <a:cs typeface="Century Gothic"/>
            </a:endParaRPr>
          </a:p>
          <a:p>
            <a:pPr lvl="1"/>
            <a:r>
              <a:rPr lang="en-US" sz="2000" dirty="0" smtClean="0">
                <a:latin typeface="Century Gothic"/>
                <a:cs typeface="Century Gothic"/>
              </a:rPr>
              <a:t>Pipeline</a:t>
            </a:r>
          </a:p>
          <a:p>
            <a:pPr lvl="1"/>
            <a:r>
              <a:rPr lang="en-US" sz="2000" dirty="0" err="1" smtClean="0">
                <a:latin typeface="Century Gothic"/>
                <a:cs typeface="Century Gothic"/>
              </a:rPr>
              <a:t>StratefiedShuffleSplit</a:t>
            </a:r>
            <a:endParaRPr lang="en-US" sz="2000" dirty="0" smtClean="0">
              <a:latin typeface="Century Gothic"/>
              <a:cs typeface="Century Gothic"/>
            </a:endParaRPr>
          </a:p>
          <a:p>
            <a:pPr lvl="1"/>
            <a:r>
              <a:rPr lang="en-US" sz="2000" dirty="0" err="1" smtClean="0">
                <a:latin typeface="Century Gothic"/>
                <a:cs typeface="Century Gothic"/>
              </a:rPr>
              <a:t>train_test_split</a:t>
            </a:r>
            <a:endParaRPr lang="en-US" sz="2000" dirty="0" smtClean="0">
              <a:latin typeface="Century Gothic"/>
              <a:cs typeface="Century Gothic"/>
            </a:endParaRPr>
          </a:p>
          <a:p>
            <a:pPr lvl="1"/>
            <a:r>
              <a:rPr lang="en-US" sz="2000" dirty="0" err="1" smtClean="0">
                <a:latin typeface="Century Gothic"/>
                <a:cs typeface="Century Gothic"/>
              </a:rPr>
              <a:t>MultinomialNB</a:t>
            </a:r>
            <a:endParaRPr lang="en-US" sz="2000" dirty="0" smtClean="0">
              <a:latin typeface="Century Gothic"/>
              <a:cs typeface="Century Gothic"/>
            </a:endParaRPr>
          </a:p>
          <a:p>
            <a:pPr lvl="1"/>
            <a:r>
              <a:rPr lang="en-US" sz="2000" dirty="0" err="1" smtClean="0">
                <a:latin typeface="Century Gothic"/>
                <a:cs typeface="Century Gothic"/>
              </a:rPr>
              <a:t>LogisticRegession</a:t>
            </a:r>
            <a:endParaRPr lang="en-US" sz="2000" dirty="0" smtClean="0">
              <a:latin typeface="Century Gothic"/>
              <a:cs typeface="Century Gothic"/>
            </a:endParaRPr>
          </a:p>
          <a:p>
            <a:pPr lvl="1"/>
            <a:r>
              <a:rPr lang="en-US" sz="2000" dirty="0" err="1" smtClean="0">
                <a:latin typeface="Century Gothic"/>
                <a:cs typeface="Century Gothic"/>
              </a:rPr>
              <a:t>RandomForestClassifier</a:t>
            </a:r>
            <a:endParaRPr lang="en-US" sz="2000" dirty="0" smtClean="0">
              <a:latin typeface="Century Gothic"/>
              <a:cs typeface="Century Gothic"/>
            </a:endParaRPr>
          </a:p>
          <a:p>
            <a:pPr lvl="1"/>
            <a:r>
              <a:rPr lang="en-US" sz="2000" dirty="0" smtClean="0">
                <a:latin typeface="Century Gothic"/>
                <a:cs typeface="Century Gothic"/>
              </a:rPr>
              <a:t>SVC</a:t>
            </a:r>
          </a:p>
          <a:p>
            <a:pPr lvl="1"/>
            <a:r>
              <a:rPr lang="en-US" sz="2000" dirty="0" err="1" smtClean="0">
                <a:latin typeface="Century Gothic"/>
                <a:cs typeface="Century Gothic"/>
              </a:rPr>
              <a:t>KNeighborsClassifier</a:t>
            </a:r>
            <a:endParaRPr lang="en-US" sz="2000" dirty="0" smtClean="0">
              <a:latin typeface="Century Gothic"/>
              <a:cs typeface="Century Gothic"/>
            </a:endParaRPr>
          </a:p>
          <a:p>
            <a:endParaRPr lang="en-US" sz="2800" dirty="0" smtClean="0">
              <a:latin typeface="Century Gothic"/>
              <a:cs typeface="Century Gothic"/>
            </a:endParaRPr>
          </a:p>
          <a:p>
            <a:endParaRPr lang="en-US" sz="2800" dirty="0" smtClean="0">
              <a:latin typeface="Century Gothic"/>
              <a:cs typeface="Century Gothic"/>
            </a:endParaRPr>
          </a:p>
        </p:txBody>
      </p:sp>
    </p:spTree>
    <p:extLst>
      <p:ext uri="{BB962C8B-B14F-4D97-AF65-F5344CB8AC3E}">
        <p14:creationId xmlns:p14="http://schemas.microsoft.com/office/powerpoint/2010/main" val="3705960884"/>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48998"/>
          </a:xfrm>
        </p:spPr>
        <p:txBody>
          <a:bodyPr>
            <a:normAutofit fontScale="90000"/>
          </a:bodyPr>
          <a:lstStyle/>
          <a:p>
            <a:r>
              <a:rPr lang="en-US" sz="3000" dirty="0" smtClean="0">
                <a:latin typeface="Century Gothic"/>
                <a:cs typeface="Century Gothic"/>
              </a:rPr>
              <a:t>Manual Distributed Processing with </a:t>
            </a:r>
            <a:r>
              <a:rPr lang="en-US" sz="3000" dirty="0" err="1" smtClean="0">
                <a:latin typeface="Century Gothic"/>
                <a:cs typeface="Century Gothic"/>
              </a:rPr>
              <a:t>MongoDB</a:t>
            </a:r>
            <a:endParaRPr lang="en-US" sz="3000" dirty="0">
              <a:latin typeface="Century Gothic"/>
              <a:cs typeface="Century Gothic"/>
            </a:endParaRPr>
          </a:p>
        </p:txBody>
      </p:sp>
      <p:pic>
        <p:nvPicPr>
          <p:cNvPr id="5" name="Picture 4"/>
          <p:cNvPicPr>
            <a:picLocks noChangeAspect="1"/>
          </p:cNvPicPr>
          <p:nvPr/>
        </p:nvPicPr>
        <p:blipFill>
          <a:blip r:embed="rId3"/>
          <a:stretch>
            <a:fillRect/>
          </a:stretch>
        </p:blipFill>
        <p:spPr>
          <a:xfrm>
            <a:off x="32415" y="1270000"/>
            <a:ext cx="9093636" cy="4298462"/>
          </a:xfrm>
          <a:prstGeom prst="rect">
            <a:avLst/>
          </a:prstGeom>
        </p:spPr>
      </p:pic>
    </p:spTree>
    <p:extLst>
      <p:ext uri="{BB962C8B-B14F-4D97-AF65-F5344CB8AC3E}">
        <p14:creationId xmlns:p14="http://schemas.microsoft.com/office/powerpoint/2010/main" val="2630235296"/>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48998"/>
          </a:xfrm>
        </p:spPr>
        <p:txBody>
          <a:bodyPr>
            <a:normAutofit/>
          </a:bodyPr>
          <a:lstStyle/>
          <a:p>
            <a:r>
              <a:rPr lang="en-US" sz="3000" dirty="0" smtClean="0">
                <a:latin typeface="Century Gothic"/>
                <a:cs typeface="Century Gothic"/>
              </a:rPr>
              <a:t>Challenge Accepted</a:t>
            </a:r>
            <a:endParaRPr lang="en-US" sz="3000" dirty="0">
              <a:latin typeface="Century Gothic"/>
              <a:cs typeface="Century Gothic"/>
            </a:endParaRPr>
          </a:p>
        </p:txBody>
      </p:sp>
      <p:sp>
        <p:nvSpPr>
          <p:cNvPr id="3" name="Content Placeholder 2"/>
          <p:cNvSpPr>
            <a:spLocks noGrp="1"/>
          </p:cNvSpPr>
          <p:nvPr>
            <p:ph idx="1"/>
          </p:nvPr>
        </p:nvSpPr>
        <p:spPr>
          <a:xfrm>
            <a:off x="457200" y="1108364"/>
            <a:ext cx="8229600" cy="5426363"/>
          </a:xfrm>
        </p:spPr>
        <p:txBody>
          <a:bodyPr>
            <a:normAutofit fontScale="77500" lnSpcReduction="20000"/>
          </a:bodyPr>
          <a:lstStyle/>
          <a:p>
            <a:pPr marL="0" indent="0">
              <a:buNone/>
            </a:pPr>
            <a:r>
              <a:rPr lang="en-US" sz="2000" b="1" dirty="0" smtClean="0">
                <a:latin typeface="Century Gothic"/>
                <a:cs typeface="Century Gothic"/>
              </a:rPr>
              <a:t>BUILD A PREDICTIVE MODEL FOR THE NEXT 2 DAYS</a:t>
            </a:r>
          </a:p>
          <a:p>
            <a:pPr marL="0" indent="0">
              <a:buNone/>
            </a:pPr>
            <a:r>
              <a:rPr lang="en-US" sz="2000" dirty="0" smtClean="0">
                <a:latin typeface="Century Gothic"/>
                <a:cs typeface="Century Gothic"/>
              </a:rPr>
              <a:t>Can I look at these tweets before the market opens and predict what happens?</a:t>
            </a:r>
          </a:p>
          <a:p>
            <a:pPr marL="0" indent="0">
              <a:buNone/>
            </a:pPr>
            <a:endParaRPr lang="en-US" sz="2000" dirty="0" smtClean="0">
              <a:latin typeface="Century Gothic"/>
              <a:cs typeface="Century Gothic"/>
            </a:endParaRPr>
          </a:p>
          <a:p>
            <a:r>
              <a:rPr lang="en-US" sz="2000" dirty="0" smtClean="0">
                <a:latin typeface="Century Gothic"/>
                <a:cs typeface="Century Gothic"/>
              </a:rPr>
              <a:t>Pull new tweets from these 30 people to make a new test set </a:t>
            </a:r>
            <a:r>
              <a:rPr lang="en-US" sz="2000" dirty="0" smtClean="0">
                <a:latin typeface="Century Gothic"/>
                <a:cs typeface="Century Gothic"/>
                <a:sym typeface="Wingdings"/>
              </a:rPr>
              <a:t> use my encoder to see if tweets predicted stocks correctly </a:t>
            </a:r>
            <a:endParaRPr lang="en-US" sz="2000" dirty="0">
              <a:latin typeface="Century Gothic"/>
              <a:cs typeface="Century Gothic"/>
            </a:endParaRPr>
          </a:p>
          <a:p>
            <a:r>
              <a:rPr lang="en-US" sz="2000" dirty="0" smtClean="0">
                <a:latin typeface="Century Gothic"/>
                <a:cs typeface="Century Gothic"/>
              </a:rPr>
              <a:t>Identified the 30 people to listen to</a:t>
            </a:r>
          </a:p>
          <a:p>
            <a:pPr lvl="1"/>
            <a:r>
              <a:rPr lang="en-US" sz="1800" dirty="0" smtClean="0">
                <a:latin typeface="Century Gothic"/>
                <a:cs typeface="Century Gothic"/>
              </a:rPr>
              <a:t>Use LSA </a:t>
            </a:r>
            <a:r>
              <a:rPr lang="en-US" sz="1800" dirty="0">
                <a:latin typeface="Century Gothic"/>
                <a:cs typeface="Century Gothic"/>
              </a:rPr>
              <a:t>to find more people to listen to (</a:t>
            </a:r>
            <a:r>
              <a:rPr lang="en-US" sz="1800" dirty="0" smtClean="0">
                <a:latin typeface="Century Gothic"/>
                <a:cs typeface="Century Gothic"/>
              </a:rPr>
              <a:t>who’s tweets are </a:t>
            </a:r>
            <a:r>
              <a:rPr lang="en-US" sz="1800" dirty="0">
                <a:latin typeface="Century Gothic"/>
                <a:cs typeface="Century Gothic"/>
              </a:rPr>
              <a:t>similar </a:t>
            </a:r>
            <a:r>
              <a:rPr lang="en-US" sz="1800" dirty="0" smtClean="0">
                <a:latin typeface="Century Gothic"/>
                <a:cs typeface="Century Gothic"/>
              </a:rPr>
              <a:t>– </a:t>
            </a:r>
            <a:r>
              <a:rPr lang="en-US" sz="1800" dirty="0">
                <a:latin typeface="Century Gothic"/>
                <a:cs typeface="Century Gothic"/>
              </a:rPr>
              <a:t>influencers</a:t>
            </a:r>
            <a:r>
              <a:rPr lang="en-US" sz="1800" dirty="0" smtClean="0">
                <a:latin typeface="Century Gothic"/>
                <a:cs typeface="Century Gothic"/>
              </a:rPr>
              <a:t>) </a:t>
            </a:r>
          </a:p>
          <a:p>
            <a:pPr marL="457200" lvl="1" indent="0">
              <a:buNone/>
            </a:pPr>
            <a:r>
              <a:rPr lang="en-US" sz="1800" dirty="0" smtClean="0">
                <a:latin typeface="Century Gothic"/>
                <a:cs typeface="Century Gothic"/>
              </a:rPr>
              <a:t>      </a:t>
            </a:r>
            <a:endParaRPr lang="en-US" sz="1800" dirty="0">
              <a:latin typeface="Century Gothic"/>
              <a:cs typeface="Century Gothic"/>
            </a:endParaRPr>
          </a:p>
          <a:p>
            <a:r>
              <a:rPr lang="en-US" sz="2000" dirty="0" err="1" smtClean="0">
                <a:latin typeface="Century Gothic"/>
                <a:cs typeface="Century Gothic"/>
              </a:rPr>
              <a:t>Ensembling</a:t>
            </a:r>
            <a:endParaRPr lang="en-US" sz="2000" dirty="0">
              <a:latin typeface="Century Gothic"/>
              <a:cs typeface="Century Gothic"/>
            </a:endParaRPr>
          </a:p>
          <a:p>
            <a:pPr lvl="1"/>
            <a:r>
              <a:rPr lang="en-US" sz="1800" dirty="0">
                <a:latin typeface="Century Gothic"/>
                <a:cs typeface="Century Gothic"/>
              </a:rPr>
              <a:t>Building ensemble models based on chunking hours of the day to create new </a:t>
            </a:r>
            <a:r>
              <a:rPr lang="en-US" sz="1800" dirty="0" smtClean="0">
                <a:latin typeface="Century Gothic"/>
                <a:cs typeface="Century Gothic"/>
              </a:rPr>
              <a:t>features </a:t>
            </a:r>
            <a:r>
              <a:rPr lang="en-US" sz="1800" dirty="0">
                <a:latin typeface="Century Gothic"/>
                <a:cs typeface="Century Gothic"/>
              </a:rPr>
              <a:t>(is NY market open? China? Day of week?</a:t>
            </a:r>
            <a:r>
              <a:rPr lang="en-US" sz="1800" dirty="0" smtClean="0">
                <a:latin typeface="Century Gothic"/>
                <a:cs typeface="Century Gothic"/>
              </a:rPr>
              <a:t>)</a:t>
            </a:r>
          </a:p>
          <a:p>
            <a:pPr lvl="1"/>
            <a:r>
              <a:rPr lang="en-US" sz="1800" dirty="0">
                <a:latin typeface="Century Gothic"/>
                <a:cs typeface="Century Gothic"/>
              </a:rPr>
              <a:t>Look at tweets (time) if it went out before Close </a:t>
            </a:r>
          </a:p>
          <a:p>
            <a:pPr lvl="1"/>
            <a:r>
              <a:rPr lang="en-US" sz="1800" dirty="0">
                <a:latin typeface="Century Gothic"/>
                <a:cs typeface="Century Gothic"/>
              </a:rPr>
              <a:t>Pull in timestamp data (0-24)</a:t>
            </a:r>
          </a:p>
          <a:p>
            <a:pPr lvl="1"/>
            <a:r>
              <a:rPr lang="en-US" sz="1800" dirty="0">
                <a:latin typeface="Century Gothic"/>
                <a:cs typeface="Century Gothic"/>
              </a:rPr>
              <a:t>S</a:t>
            </a:r>
            <a:r>
              <a:rPr lang="en-US" sz="1800" dirty="0" smtClean="0">
                <a:latin typeface="Century Gothic"/>
                <a:cs typeface="Century Gothic"/>
              </a:rPr>
              <a:t>ee </a:t>
            </a:r>
            <a:r>
              <a:rPr lang="en-US" sz="1800" dirty="0">
                <a:latin typeface="Century Gothic"/>
                <a:cs typeface="Century Gothic"/>
              </a:rPr>
              <a:t>what the accuracy was in the morning </a:t>
            </a:r>
            <a:r>
              <a:rPr lang="en-US" sz="1800" dirty="0" err="1">
                <a:latin typeface="Century Gothic"/>
                <a:cs typeface="Century Gothic"/>
              </a:rPr>
              <a:t>vs</a:t>
            </a:r>
            <a:r>
              <a:rPr lang="en-US" sz="1800" dirty="0">
                <a:latin typeface="Century Gothic"/>
                <a:cs typeface="Century Gothic"/>
              </a:rPr>
              <a:t> after market has closed - does my model accuracy change? </a:t>
            </a:r>
          </a:p>
          <a:p>
            <a:pPr lvl="1"/>
            <a:r>
              <a:rPr lang="en-US" sz="1800" dirty="0" smtClean="0">
                <a:latin typeface="Century Gothic"/>
                <a:cs typeface="Century Gothic"/>
              </a:rPr>
              <a:t>Intuition</a:t>
            </a:r>
            <a:r>
              <a:rPr lang="en-US" sz="1800" dirty="0">
                <a:latin typeface="Century Gothic"/>
                <a:cs typeface="Century Gothic"/>
              </a:rPr>
              <a:t>: if tweets were after market closed, </a:t>
            </a:r>
            <a:r>
              <a:rPr lang="en-US" sz="1800" dirty="0" err="1">
                <a:latin typeface="Century Gothic"/>
                <a:cs typeface="Century Gothic"/>
              </a:rPr>
              <a:t>thats</a:t>
            </a:r>
            <a:r>
              <a:rPr lang="en-US" sz="1800" dirty="0">
                <a:latin typeface="Century Gothic"/>
                <a:cs typeface="Century Gothic"/>
              </a:rPr>
              <a:t> why scores are so good?</a:t>
            </a:r>
          </a:p>
          <a:p>
            <a:pPr lvl="1"/>
            <a:endParaRPr lang="en-US" sz="1600" dirty="0">
              <a:latin typeface="Century Gothic"/>
              <a:cs typeface="Century Gothic"/>
            </a:endParaRPr>
          </a:p>
          <a:p>
            <a:r>
              <a:rPr lang="en-US" sz="2000" dirty="0" smtClean="0">
                <a:latin typeface="Century Gothic"/>
                <a:cs typeface="Century Gothic"/>
              </a:rPr>
              <a:t>Chunk my input </a:t>
            </a:r>
            <a:r>
              <a:rPr lang="en-US" sz="2000" dirty="0">
                <a:latin typeface="Century Gothic"/>
                <a:cs typeface="Century Gothic"/>
              </a:rPr>
              <a:t>data (</a:t>
            </a:r>
            <a:r>
              <a:rPr lang="en-US" sz="2000" dirty="0" smtClean="0">
                <a:latin typeface="Century Gothic"/>
                <a:cs typeface="Century Gothic"/>
              </a:rPr>
              <a:t>X, y </a:t>
            </a:r>
            <a:r>
              <a:rPr lang="en-US" sz="2000" dirty="0">
                <a:latin typeface="Century Gothic"/>
                <a:cs typeface="Century Gothic"/>
              </a:rPr>
              <a:t>grouped together) into a couple </a:t>
            </a:r>
            <a:r>
              <a:rPr lang="en-US" sz="2000" dirty="0" smtClean="0">
                <a:latin typeface="Century Gothic"/>
                <a:cs typeface="Century Gothic"/>
              </a:rPr>
              <a:t>of SMARTLY </a:t>
            </a:r>
            <a:r>
              <a:rPr lang="en-US" sz="2000" dirty="0">
                <a:latin typeface="Century Gothic"/>
                <a:cs typeface="Century Gothic"/>
              </a:rPr>
              <a:t>chosen chunks and build a </a:t>
            </a:r>
            <a:r>
              <a:rPr lang="en-US" sz="2000" dirty="0" smtClean="0">
                <a:latin typeface="Century Gothic"/>
                <a:cs typeface="Century Gothic"/>
              </a:rPr>
              <a:t>different </a:t>
            </a:r>
            <a:r>
              <a:rPr lang="en-US" sz="2000" dirty="0">
                <a:latin typeface="Century Gothic"/>
                <a:cs typeface="Century Gothic"/>
              </a:rPr>
              <a:t>model for each one. </a:t>
            </a:r>
          </a:p>
          <a:p>
            <a:pPr lvl="1"/>
            <a:r>
              <a:rPr lang="en-US" sz="1800" dirty="0">
                <a:latin typeface="Century Gothic"/>
                <a:cs typeface="Century Gothic"/>
              </a:rPr>
              <a:t>O</a:t>
            </a:r>
            <a:r>
              <a:rPr lang="en-US" sz="1800" dirty="0" smtClean="0">
                <a:latin typeface="Century Gothic"/>
                <a:cs typeface="Century Gothic"/>
              </a:rPr>
              <a:t>ne </a:t>
            </a:r>
            <a:r>
              <a:rPr lang="en-US" sz="1800" dirty="0">
                <a:latin typeface="Century Gothic"/>
                <a:cs typeface="Century Gothic"/>
              </a:rPr>
              <a:t>model for: is it morning and NYC </a:t>
            </a:r>
            <a:r>
              <a:rPr lang="en-US" sz="1800" dirty="0" err="1">
                <a:latin typeface="Century Gothic"/>
                <a:cs typeface="Century Gothic"/>
              </a:rPr>
              <a:t>hasnt</a:t>
            </a:r>
            <a:r>
              <a:rPr lang="en-US" sz="1800" dirty="0">
                <a:latin typeface="Century Gothic"/>
                <a:cs typeface="Century Gothic"/>
              </a:rPr>
              <a:t> opened yet?</a:t>
            </a:r>
          </a:p>
          <a:p>
            <a:pPr lvl="1"/>
            <a:r>
              <a:rPr lang="en-US" sz="1800" dirty="0">
                <a:latin typeface="Century Gothic"/>
                <a:cs typeface="Century Gothic"/>
              </a:rPr>
              <a:t>O</a:t>
            </a:r>
            <a:r>
              <a:rPr lang="en-US" sz="1800" dirty="0" smtClean="0">
                <a:latin typeface="Century Gothic"/>
                <a:cs typeface="Century Gothic"/>
              </a:rPr>
              <a:t>ne </a:t>
            </a:r>
            <a:r>
              <a:rPr lang="en-US" sz="1800" dirty="0">
                <a:latin typeface="Century Gothic"/>
                <a:cs typeface="Century Gothic"/>
              </a:rPr>
              <a:t>model for: </a:t>
            </a:r>
            <a:r>
              <a:rPr lang="en-US" sz="1800" dirty="0" smtClean="0">
                <a:latin typeface="Century Gothic"/>
                <a:cs typeface="Century Gothic"/>
              </a:rPr>
              <a:t>market is </a:t>
            </a:r>
            <a:r>
              <a:rPr lang="en-US" sz="1800" dirty="0">
                <a:latin typeface="Century Gothic"/>
                <a:cs typeface="Century Gothic"/>
              </a:rPr>
              <a:t>open (morning), (evening), </a:t>
            </a:r>
            <a:r>
              <a:rPr lang="en-US" sz="1800" dirty="0" smtClean="0">
                <a:latin typeface="Century Gothic"/>
                <a:cs typeface="Century Gothic"/>
              </a:rPr>
              <a:t>close.</a:t>
            </a:r>
            <a:endParaRPr lang="en-US" sz="1800" dirty="0">
              <a:latin typeface="Century Gothic"/>
              <a:cs typeface="Century Gothic"/>
            </a:endParaRPr>
          </a:p>
          <a:p>
            <a:pPr lvl="1"/>
            <a:r>
              <a:rPr lang="en-US" sz="1800" dirty="0" smtClean="0">
                <a:latin typeface="Century Gothic"/>
                <a:cs typeface="Century Gothic"/>
              </a:rPr>
              <a:t>COMPLETELY </a:t>
            </a:r>
            <a:r>
              <a:rPr lang="en-US" sz="1800" dirty="0">
                <a:latin typeface="Century Gothic"/>
                <a:cs typeface="Century Gothic"/>
              </a:rPr>
              <a:t>SPLIT YOUR X's and Y's BEFORE doing anything to it. Is Twitter reactionary or causal? Do you get a higher/lower score? </a:t>
            </a:r>
          </a:p>
          <a:p>
            <a:endParaRPr lang="en-US" sz="2000" dirty="0">
              <a:latin typeface="Century Gothic"/>
              <a:cs typeface="Century Gothic"/>
            </a:endParaRPr>
          </a:p>
          <a:p>
            <a:endParaRPr lang="en-US" sz="2000" dirty="0">
              <a:latin typeface="Century Gothic"/>
              <a:cs typeface="Century Gothic"/>
            </a:endParaRPr>
          </a:p>
        </p:txBody>
      </p:sp>
    </p:spTree>
    <p:extLst>
      <p:ext uri="{BB962C8B-B14F-4D97-AF65-F5344CB8AC3E}">
        <p14:creationId xmlns:p14="http://schemas.microsoft.com/office/powerpoint/2010/main" val="3063845155"/>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48998"/>
          </a:xfrm>
        </p:spPr>
        <p:txBody>
          <a:bodyPr>
            <a:normAutofit/>
          </a:bodyPr>
          <a:lstStyle/>
          <a:p>
            <a:r>
              <a:rPr lang="en-US" sz="3000" dirty="0" smtClean="0">
                <a:latin typeface="Century Gothic"/>
                <a:cs typeface="Century Gothic"/>
              </a:rPr>
              <a:t>What will get you </a:t>
            </a:r>
            <a:r>
              <a:rPr lang="en-US" sz="3000" b="1" dirty="0" smtClean="0">
                <a:latin typeface="Century Gothic"/>
                <a:cs typeface="Century Gothic"/>
              </a:rPr>
              <a:t>alpha</a:t>
            </a:r>
            <a:r>
              <a:rPr lang="en-US" sz="3000" dirty="0" smtClean="0">
                <a:latin typeface="Century Gothic"/>
                <a:cs typeface="Century Gothic"/>
              </a:rPr>
              <a:t>?</a:t>
            </a:r>
            <a:endParaRPr lang="en-US" sz="3000" dirty="0">
              <a:latin typeface="Century Gothic"/>
              <a:cs typeface="Century Gothic"/>
            </a:endParaRPr>
          </a:p>
        </p:txBody>
      </p:sp>
      <p:sp>
        <p:nvSpPr>
          <p:cNvPr id="4" name="Title 1"/>
          <p:cNvSpPr txBox="1">
            <a:spLocks/>
          </p:cNvSpPr>
          <p:nvPr/>
        </p:nvSpPr>
        <p:spPr>
          <a:xfrm>
            <a:off x="457200" y="274638"/>
            <a:ext cx="8229600" cy="648998"/>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endParaRPr lang="en-US" sz="3000" dirty="0">
              <a:latin typeface="Century Gothic"/>
              <a:cs typeface="Century Gothic"/>
            </a:endParaRPr>
          </a:p>
        </p:txBody>
      </p:sp>
      <p:pic>
        <p:nvPicPr>
          <p:cNvPr id="7" name="Picture 6"/>
          <p:cNvPicPr>
            <a:picLocks noChangeAspect="1"/>
          </p:cNvPicPr>
          <p:nvPr/>
        </p:nvPicPr>
        <p:blipFill>
          <a:blip r:embed="rId3"/>
          <a:stretch>
            <a:fillRect/>
          </a:stretch>
        </p:blipFill>
        <p:spPr>
          <a:xfrm>
            <a:off x="661765" y="937768"/>
            <a:ext cx="7851767" cy="5920232"/>
          </a:xfrm>
          <a:prstGeom prst="rect">
            <a:avLst/>
          </a:prstGeom>
        </p:spPr>
      </p:pic>
    </p:spTree>
    <p:extLst>
      <p:ext uri="{BB962C8B-B14F-4D97-AF65-F5344CB8AC3E}">
        <p14:creationId xmlns:p14="http://schemas.microsoft.com/office/powerpoint/2010/main" val="3371683463"/>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48998"/>
          </a:xfrm>
        </p:spPr>
        <p:txBody>
          <a:bodyPr>
            <a:normAutofit/>
          </a:bodyPr>
          <a:lstStyle/>
          <a:p>
            <a:r>
              <a:rPr lang="en-US" sz="3000" dirty="0" smtClean="0">
                <a:latin typeface="Century Gothic"/>
                <a:cs typeface="Century Gothic"/>
              </a:rPr>
              <a:t>Why Twitter?</a:t>
            </a:r>
            <a:endParaRPr lang="en-US" sz="3000" dirty="0">
              <a:latin typeface="Century Gothic"/>
              <a:cs typeface="Century Gothic"/>
            </a:endParaRPr>
          </a:p>
        </p:txBody>
      </p:sp>
      <p:sp>
        <p:nvSpPr>
          <p:cNvPr id="3" name="Content Placeholder 2"/>
          <p:cNvSpPr>
            <a:spLocks noGrp="1"/>
          </p:cNvSpPr>
          <p:nvPr>
            <p:ph idx="1"/>
          </p:nvPr>
        </p:nvSpPr>
        <p:spPr>
          <a:xfrm>
            <a:off x="457200" y="1108364"/>
            <a:ext cx="8229600" cy="5426363"/>
          </a:xfrm>
        </p:spPr>
        <p:txBody>
          <a:bodyPr>
            <a:normAutofit/>
          </a:bodyPr>
          <a:lstStyle/>
          <a:p>
            <a:r>
              <a:rPr lang="en-US" sz="2000" b="1" dirty="0" smtClean="0">
                <a:latin typeface="Century Gothic"/>
                <a:cs typeface="Century Gothic"/>
              </a:rPr>
              <a:t>Measure Sentiment</a:t>
            </a:r>
          </a:p>
          <a:p>
            <a:pPr marL="0" indent="0">
              <a:buNone/>
            </a:pPr>
            <a:r>
              <a:rPr lang="en-US" sz="2000" dirty="0" smtClean="0">
                <a:latin typeface="Century Gothic"/>
                <a:cs typeface="Century Gothic"/>
              </a:rPr>
              <a:t>Twitter </a:t>
            </a:r>
            <a:r>
              <a:rPr lang="en-US" sz="2000" dirty="0">
                <a:latin typeface="Century Gothic"/>
                <a:cs typeface="Century Gothic"/>
              </a:rPr>
              <a:t>is a freely available psychology tool, where people around the world post thousands of reactions and opinions of every second of every day. It's like one big psychological database that's constantly being updated, and we can use it to analyze millions of text snippets with the power of Machine Learning. </a:t>
            </a:r>
            <a:endParaRPr lang="en-US" sz="2000" dirty="0" smtClean="0">
              <a:latin typeface="Century Gothic"/>
              <a:cs typeface="Century Gothic"/>
            </a:endParaRPr>
          </a:p>
          <a:p>
            <a:pPr marL="0" indent="0">
              <a:buNone/>
            </a:pPr>
            <a:endParaRPr lang="en-US" sz="2000" dirty="0" smtClean="0">
              <a:latin typeface="Century Gothic"/>
              <a:cs typeface="Century Gothic"/>
            </a:endParaRPr>
          </a:p>
          <a:p>
            <a:r>
              <a:rPr lang="en-US" sz="2000" b="1" dirty="0" smtClean="0">
                <a:latin typeface="Century Gothic"/>
                <a:cs typeface="Century Gothic"/>
              </a:rPr>
              <a:t>Real-time</a:t>
            </a:r>
          </a:p>
          <a:p>
            <a:pPr marL="0" indent="0">
              <a:buNone/>
            </a:pPr>
            <a:r>
              <a:rPr lang="en-US" sz="2000" dirty="0">
                <a:latin typeface="Century Gothic"/>
                <a:cs typeface="Century Gothic"/>
              </a:rPr>
              <a:t>Market opportunities happen in real time; and people who tweet about them can deliver the information faster than the news media can. Stocks are constantly changing in price, and tweets of comments and opinions can act as timely alerts</a:t>
            </a:r>
            <a:r>
              <a:rPr lang="en-US" sz="2000" dirty="0" smtClean="0">
                <a:latin typeface="Century Gothic"/>
                <a:cs typeface="Century Gothic"/>
              </a:rPr>
              <a:t>.</a:t>
            </a:r>
          </a:p>
          <a:p>
            <a:endParaRPr lang="en-US" sz="2000" dirty="0" smtClean="0">
              <a:latin typeface="Century Gothic"/>
              <a:cs typeface="Century Gothic"/>
            </a:endParaRPr>
          </a:p>
        </p:txBody>
      </p:sp>
    </p:spTree>
    <p:extLst>
      <p:ext uri="{BB962C8B-B14F-4D97-AF65-F5344CB8AC3E}">
        <p14:creationId xmlns:p14="http://schemas.microsoft.com/office/powerpoint/2010/main" val="87201167"/>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0" y="0"/>
            <a:ext cx="9144000" cy="6572854"/>
          </a:xfrm>
          <a:prstGeom prst="rect">
            <a:avLst/>
          </a:prstGeom>
        </p:spPr>
      </p:pic>
      <p:pic>
        <p:nvPicPr>
          <p:cNvPr id="7" name="Picture 6"/>
          <p:cNvPicPr>
            <a:picLocks noChangeAspect="1"/>
          </p:cNvPicPr>
          <p:nvPr/>
        </p:nvPicPr>
        <p:blipFill rotWithShape="1">
          <a:blip r:embed="rId4"/>
          <a:srcRect l="11776" t="25627"/>
          <a:stretch/>
        </p:blipFill>
        <p:spPr>
          <a:xfrm>
            <a:off x="0" y="276111"/>
            <a:ext cx="9133604" cy="5715575"/>
          </a:xfrm>
          <a:prstGeom prst="rect">
            <a:avLst/>
          </a:prstGeom>
        </p:spPr>
      </p:pic>
    </p:spTree>
    <p:extLst>
      <p:ext uri="{BB962C8B-B14F-4D97-AF65-F5344CB8AC3E}">
        <p14:creationId xmlns:p14="http://schemas.microsoft.com/office/powerpoint/2010/main" val="1533965334"/>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0" y="-1"/>
            <a:ext cx="9144000" cy="6798981"/>
          </a:xfrm>
          <a:prstGeom prst="rect">
            <a:avLst/>
          </a:prstGeom>
        </p:spPr>
      </p:pic>
    </p:spTree>
    <p:extLst>
      <p:ext uri="{BB962C8B-B14F-4D97-AF65-F5344CB8AC3E}">
        <p14:creationId xmlns:p14="http://schemas.microsoft.com/office/powerpoint/2010/main" val="2802442178"/>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48998"/>
          </a:xfrm>
        </p:spPr>
        <p:txBody>
          <a:bodyPr>
            <a:normAutofit/>
          </a:bodyPr>
          <a:lstStyle/>
          <a:p>
            <a:r>
              <a:rPr lang="en-US" sz="3000" dirty="0">
                <a:latin typeface="Century Gothic"/>
                <a:cs typeface="Century Gothic"/>
              </a:rPr>
              <a:t>What happened to AAPL </a:t>
            </a:r>
            <a:r>
              <a:rPr lang="en-US" sz="3000" dirty="0" smtClean="0">
                <a:latin typeface="Century Gothic"/>
                <a:cs typeface="Century Gothic"/>
              </a:rPr>
              <a:t>on </a:t>
            </a:r>
            <a:r>
              <a:rPr lang="en-US" sz="3000" dirty="0">
                <a:latin typeface="Century Gothic"/>
                <a:cs typeface="Century Gothic"/>
              </a:rPr>
              <a:t>June </a:t>
            </a:r>
            <a:r>
              <a:rPr lang="en-US" sz="3000" dirty="0" smtClean="0">
                <a:latin typeface="Century Gothic"/>
                <a:cs typeface="Century Gothic"/>
              </a:rPr>
              <a:t>9, 2017</a:t>
            </a:r>
            <a:r>
              <a:rPr lang="en-US" sz="3000" dirty="0">
                <a:latin typeface="Century Gothic"/>
                <a:cs typeface="Century Gothic"/>
              </a:rPr>
              <a:t>?</a:t>
            </a:r>
          </a:p>
        </p:txBody>
      </p:sp>
      <p:sp>
        <p:nvSpPr>
          <p:cNvPr id="3" name="Content Placeholder 2"/>
          <p:cNvSpPr>
            <a:spLocks noGrp="1"/>
          </p:cNvSpPr>
          <p:nvPr>
            <p:ph idx="1"/>
          </p:nvPr>
        </p:nvSpPr>
        <p:spPr>
          <a:xfrm>
            <a:off x="457200" y="1108364"/>
            <a:ext cx="8229600" cy="5426363"/>
          </a:xfrm>
        </p:spPr>
        <p:txBody>
          <a:bodyPr>
            <a:normAutofit/>
          </a:bodyPr>
          <a:lstStyle/>
          <a:p>
            <a:pPr marL="0" indent="0">
              <a:buNone/>
            </a:pPr>
            <a:r>
              <a:rPr lang="en-US" sz="2000" dirty="0">
                <a:latin typeface="Century Gothic"/>
                <a:cs typeface="Century Gothic"/>
              </a:rPr>
              <a:t>Reasons Apple’s Shares Took a </a:t>
            </a:r>
            <a:r>
              <a:rPr lang="en-US" sz="2000" dirty="0" smtClean="0">
                <a:latin typeface="Century Gothic"/>
                <a:cs typeface="Century Gothic"/>
              </a:rPr>
              <a:t>Drubbing (Forbes article)</a:t>
            </a:r>
            <a:endParaRPr lang="en-US" sz="2000" dirty="0">
              <a:latin typeface="Century Gothic"/>
              <a:cs typeface="Century Gothic"/>
            </a:endParaRPr>
          </a:p>
        </p:txBody>
      </p:sp>
      <p:pic>
        <p:nvPicPr>
          <p:cNvPr id="4" name="Picture 3"/>
          <p:cNvPicPr>
            <a:picLocks noChangeAspect="1"/>
          </p:cNvPicPr>
          <p:nvPr/>
        </p:nvPicPr>
        <p:blipFill>
          <a:blip r:embed="rId3"/>
          <a:stretch>
            <a:fillRect/>
          </a:stretch>
        </p:blipFill>
        <p:spPr>
          <a:xfrm>
            <a:off x="1111393" y="1610277"/>
            <a:ext cx="7124700" cy="2717800"/>
          </a:xfrm>
          <a:prstGeom prst="rect">
            <a:avLst/>
          </a:prstGeom>
        </p:spPr>
      </p:pic>
      <p:pic>
        <p:nvPicPr>
          <p:cNvPr id="5" name="Picture 4"/>
          <p:cNvPicPr>
            <a:picLocks noChangeAspect="1"/>
          </p:cNvPicPr>
          <p:nvPr/>
        </p:nvPicPr>
        <p:blipFill>
          <a:blip r:embed="rId4"/>
          <a:stretch>
            <a:fillRect/>
          </a:stretch>
        </p:blipFill>
        <p:spPr>
          <a:xfrm>
            <a:off x="1111393" y="3979700"/>
            <a:ext cx="7391400" cy="2743200"/>
          </a:xfrm>
          <a:prstGeom prst="rect">
            <a:avLst/>
          </a:prstGeom>
        </p:spPr>
      </p:pic>
      <p:sp>
        <p:nvSpPr>
          <p:cNvPr id="6" name="Rectangle 5"/>
          <p:cNvSpPr/>
          <p:nvPr/>
        </p:nvSpPr>
        <p:spPr>
          <a:xfrm rot="20826604">
            <a:off x="888939" y="2989051"/>
            <a:ext cx="7366119" cy="1631216"/>
          </a:xfrm>
          <a:prstGeom prst="rect">
            <a:avLst/>
          </a:prstGeom>
          <a:noFill/>
          <a:effectLst/>
        </p:spPr>
        <p:txBody>
          <a:bodyPr wrap="none" lIns="91440" tIns="45720" rIns="91440" bIns="45720">
            <a:spAutoFit/>
          </a:bodyPr>
          <a:lstStyle/>
          <a:p>
            <a:pPr algn="ctr"/>
            <a:r>
              <a:rPr lang="en-US" sz="10000" b="1" cap="all" dirty="0" smtClean="0">
                <a:ln w="9000" cmpd="sng">
                  <a:noFill/>
                  <a:prstDash val="solid"/>
                </a:ln>
                <a:solidFill>
                  <a:srgbClr val="FF0000"/>
                </a:solidFill>
                <a:effectLst/>
                <a:latin typeface="Avenir Light"/>
                <a:cs typeface="Avenir Light"/>
              </a:rPr>
              <a:t>SENTIMENT</a:t>
            </a:r>
            <a:endParaRPr lang="en-US" sz="10000" b="1" cap="all" dirty="0">
              <a:ln w="9000" cmpd="sng">
                <a:noFill/>
                <a:prstDash val="solid"/>
              </a:ln>
              <a:solidFill>
                <a:srgbClr val="FF0000"/>
              </a:solidFill>
              <a:effectLst/>
              <a:latin typeface="Avenir Light"/>
              <a:cs typeface="Avenir Light"/>
            </a:endParaRPr>
          </a:p>
        </p:txBody>
      </p:sp>
    </p:spTree>
    <p:extLst>
      <p:ext uri="{BB962C8B-B14F-4D97-AF65-F5344CB8AC3E}">
        <p14:creationId xmlns:p14="http://schemas.microsoft.com/office/powerpoint/2010/main" val="213821335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48998"/>
          </a:xfrm>
        </p:spPr>
        <p:txBody>
          <a:bodyPr>
            <a:normAutofit/>
          </a:bodyPr>
          <a:lstStyle/>
          <a:p>
            <a:r>
              <a:rPr lang="en-US" sz="3000" dirty="0" smtClean="0">
                <a:latin typeface="Century Gothic"/>
                <a:cs typeface="Century Gothic"/>
              </a:rPr>
              <a:t>Approach</a:t>
            </a:r>
            <a:endParaRPr lang="en-US" sz="3000" dirty="0">
              <a:latin typeface="Century Gothic"/>
              <a:cs typeface="Century Gothic"/>
            </a:endParaRPr>
          </a:p>
        </p:txBody>
      </p:sp>
      <p:sp>
        <p:nvSpPr>
          <p:cNvPr id="3" name="Content Placeholder 2"/>
          <p:cNvSpPr>
            <a:spLocks noGrp="1"/>
          </p:cNvSpPr>
          <p:nvPr>
            <p:ph idx="1"/>
          </p:nvPr>
        </p:nvSpPr>
        <p:spPr>
          <a:xfrm>
            <a:off x="457200" y="1108364"/>
            <a:ext cx="8229600" cy="5426363"/>
          </a:xfrm>
        </p:spPr>
        <p:txBody>
          <a:bodyPr>
            <a:normAutofit/>
          </a:bodyPr>
          <a:lstStyle/>
          <a:p>
            <a:pPr marL="457200" indent="-457200">
              <a:buFont typeface="+mj-lt"/>
              <a:buAutoNum type="arabicPeriod"/>
            </a:pPr>
            <a:r>
              <a:rPr lang="en-US" sz="2000" dirty="0" smtClean="0">
                <a:latin typeface="Century Gothic"/>
                <a:cs typeface="Century Gothic"/>
              </a:rPr>
              <a:t>Setup &amp; collection of tweets</a:t>
            </a:r>
          </a:p>
          <a:p>
            <a:pPr marL="457200" indent="-457200">
              <a:buFont typeface="+mj-lt"/>
              <a:buAutoNum type="arabicPeriod"/>
            </a:pPr>
            <a:r>
              <a:rPr lang="en-US" sz="2000" dirty="0" smtClean="0">
                <a:latin typeface="Century Gothic"/>
                <a:cs typeface="Century Gothic"/>
              </a:rPr>
              <a:t>Pre-processing &amp; text cleaning</a:t>
            </a:r>
          </a:p>
          <a:p>
            <a:pPr marL="457200" indent="-457200">
              <a:buFont typeface="+mj-lt"/>
              <a:buAutoNum type="arabicPeriod"/>
            </a:pPr>
            <a:r>
              <a:rPr lang="en-US" sz="2000" dirty="0" smtClean="0">
                <a:latin typeface="Century Gothic"/>
                <a:cs typeface="Century Gothic"/>
              </a:rPr>
              <a:t>Get target data (S&amp;P 500)</a:t>
            </a:r>
          </a:p>
          <a:p>
            <a:pPr marL="457200" indent="-457200">
              <a:buFont typeface="+mj-lt"/>
              <a:buAutoNum type="arabicPeriod"/>
            </a:pPr>
            <a:r>
              <a:rPr lang="en-US" sz="2000" dirty="0" smtClean="0">
                <a:latin typeface="Century Gothic"/>
                <a:cs typeface="Century Gothic"/>
              </a:rPr>
              <a:t>Combine features and target</a:t>
            </a:r>
          </a:p>
          <a:p>
            <a:pPr marL="457200" indent="-457200">
              <a:buFont typeface="+mj-lt"/>
              <a:buAutoNum type="arabicPeriod"/>
            </a:pPr>
            <a:r>
              <a:rPr lang="en-US" sz="2000" dirty="0" smtClean="0">
                <a:latin typeface="Century Gothic"/>
                <a:cs typeface="Century Gothic"/>
              </a:rPr>
              <a:t>Transform target data (label encode)</a:t>
            </a:r>
          </a:p>
          <a:p>
            <a:pPr marL="457200" indent="-457200">
              <a:buFont typeface="+mj-lt"/>
              <a:buAutoNum type="arabicPeriod"/>
            </a:pPr>
            <a:r>
              <a:rPr lang="en-US" sz="2000" dirty="0" smtClean="0">
                <a:latin typeface="Century Gothic"/>
                <a:cs typeface="Century Gothic"/>
              </a:rPr>
              <a:t>Model Selection</a:t>
            </a:r>
          </a:p>
          <a:p>
            <a:pPr marL="457200" indent="-457200">
              <a:buFont typeface="+mj-lt"/>
              <a:buAutoNum type="arabicPeriod"/>
            </a:pPr>
            <a:r>
              <a:rPr lang="en-US" sz="2000" dirty="0" smtClean="0">
                <a:latin typeface="Century Gothic"/>
                <a:cs typeface="Century Gothic"/>
              </a:rPr>
              <a:t>Tuning </a:t>
            </a:r>
            <a:r>
              <a:rPr lang="en-US" sz="2000" dirty="0" err="1" smtClean="0">
                <a:latin typeface="Century Gothic"/>
                <a:cs typeface="Century Gothic"/>
              </a:rPr>
              <a:t>Hyperparameters</a:t>
            </a:r>
            <a:endParaRPr lang="en-US" sz="2000" dirty="0" smtClean="0">
              <a:latin typeface="Century Gothic"/>
              <a:cs typeface="Century Gothic"/>
            </a:endParaRPr>
          </a:p>
          <a:p>
            <a:pPr marL="0" indent="0">
              <a:buNone/>
            </a:pPr>
            <a:endParaRPr lang="en-US" sz="2000" dirty="0" smtClean="0">
              <a:latin typeface="Century Gothic"/>
              <a:cs typeface="Century Gothic"/>
            </a:endParaRPr>
          </a:p>
          <a:p>
            <a:pPr marL="457200" indent="-457200">
              <a:buFont typeface="+mj-lt"/>
              <a:buAutoNum type="arabicPeriod"/>
            </a:pPr>
            <a:r>
              <a:rPr lang="en-US" sz="2000" b="1" dirty="0" smtClean="0">
                <a:latin typeface="Century Gothic"/>
                <a:cs typeface="Century Gothic"/>
              </a:rPr>
              <a:t>Iterate!</a:t>
            </a:r>
          </a:p>
          <a:p>
            <a:r>
              <a:rPr lang="en-US" sz="2000" dirty="0">
                <a:latin typeface="Century Gothic"/>
                <a:cs typeface="Century Gothic"/>
              </a:rPr>
              <a:t>It takes many iterations to fine-tune your model</a:t>
            </a:r>
          </a:p>
          <a:p>
            <a:pPr lvl="1"/>
            <a:r>
              <a:rPr lang="en-US" sz="1600" dirty="0">
                <a:latin typeface="Century Gothic"/>
                <a:cs typeface="Century Gothic"/>
              </a:rPr>
              <a:t>R</a:t>
            </a:r>
            <a:r>
              <a:rPr lang="en-US" sz="1600" dirty="0" smtClean="0">
                <a:latin typeface="Century Gothic"/>
                <a:cs typeface="Century Gothic"/>
              </a:rPr>
              <a:t>emoving </a:t>
            </a:r>
            <a:r>
              <a:rPr lang="en-US" sz="1600" dirty="0">
                <a:latin typeface="Century Gothic"/>
                <a:cs typeface="Century Gothic"/>
              </a:rPr>
              <a:t>noisy </a:t>
            </a:r>
            <a:r>
              <a:rPr lang="en-US" sz="1600" dirty="0" smtClean="0">
                <a:latin typeface="Century Gothic"/>
                <a:cs typeface="Century Gothic"/>
              </a:rPr>
              <a:t>words (feature </a:t>
            </a:r>
            <a:r>
              <a:rPr lang="en-US" sz="1600" dirty="0" smtClean="0">
                <a:latin typeface="Century Gothic"/>
                <a:cs typeface="Century Gothic"/>
              </a:rPr>
              <a:t>selection)</a:t>
            </a:r>
          </a:p>
        </p:txBody>
      </p:sp>
    </p:spTree>
    <p:extLst>
      <p:ext uri="{BB962C8B-B14F-4D97-AF65-F5344CB8AC3E}">
        <p14:creationId xmlns:p14="http://schemas.microsoft.com/office/powerpoint/2010/main" val="862532850"/>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5790</TotalTime>
  <Words>3750</Words>
  <Application>Microsoft Macintosh PowerPoint</Application>
  <PresentationFormat>On-screen Show (4:3)</PresentationFormat>
  <Paragraphs>460</Paragraphs>
  <Slides>39</Slides>
  <Notes>37</Notes>
  <HiddenSlides>0</HiddenSlides>
  <MMClips>0</MMClips>
  <ScaleCrop>false</ScaleCrop>
  <HeadingPairs>
    <vt:vector size="4" baseType="variant">
      <vt:variant>
        <vt:lpstr>Theme</vt:lpstr>
      </vt:variant>
      <vt:variant>
        <vt:i4>1</vt:i4>
      </vt:variant>
      <vt:variant>
        <vt:lpstr>Slide Titles</vt:lpstr>
      </vt:variant>
      <vt:variant>
        <vt:i4>39</vt:i4>
      </vt:variant>
    </vt:vector>
  </HeadingPairs>
  <TitlesOfParts>
    <vt:vector size="40" baseType="lpstr">
      <vt:lpstr>Office Theme</vt:lpstr>
      <vt:lpstr>PowerPoint Presentation</vt:lpstr>
      <vt:lpstr>Why?</vt:lpstr>
      <vt:lpstr>The Challenge</vt:lpstr>
      <vt:lpstr>What will get you alpha?</vt:lpstr>
      <vt:lpstr>Why Twitter?</vt:lpstr>
      <vt:lpstr>PowerPoint Presentation</vt:lpstr>
      <vt:lpstr>PowerPoint Presentation</vt:lpstr>
      <vt:lpstr>What happened to AAPL on June 9, 2017?</vt:lpstr>
      <vt:lpstr>Approach</vt:lpstr>
      <vt:lpstr>Let’s dive into the data!</vt:lpstr>
      <vt:lpstr>PowerPoint Presentation</vt:lpstr>
      <vt:lpstr>PowerPoint Presentation</vt:lpstr>
      <vt:lpstr>PowerPoint Presentation</vt:lpstr>
      <vt:lpstr>PowerPoint Presentation</vt:lpstr>
      <vt:lpstr>PowerPoint Presentation</vt:lpstr>
      <vt:lpstr>PowerPoint Presentation</vt:lpstr>
      <vt:lpstr>Identifying and cleaning “noisy” words</vt:lpstr>
      <vt:lpstr>PowerPoint Presentation</vt:lpstr>
      <vt:lpstr>PowerPoint Presentation</vt:lpstr>
      <vt:lpstr>PowerPoint Presentation</vt:lpstr>
      <vt:lpstr>component 1     component 2      component 3</vt:lpstr>
      <vt:lpstr>Topic 1</vt:lpstr>
      <vt:lpstr>Topic 2</vt:lpstr>
      <vt:lpstr>Topic 3</vt:lpstr>
      <vt:lpstr>Who is freddiethekat?</vt:lpstr>
      <vt:lpstr>Before cleaning (raw text)</vt:lpstr>
      <vt:lpstr>After cleaning (noisy text)</vt:lpstr>
      <vt:lpstr>Naïve Bayes (MultinomialNB)</vt:lpstr>
      <vt:lpstr>Random Forest Classifier</vt:lpstr>
      <vt:lpstr>Support Vector Machine (SVC)</vt:lpstr>
      <vt:lpstr>KNearest Classifier</vt:lpstr>
      <vt:lpstr>Our best model: Logistic Regression</vt:lpstr>
      <vt:lpstr>Insights</vt:lpstr>
      <vt:lpstr>Hurdles</vt:lpstr>
      <vt:lpstr>Strengths/Weaknesses</vt:lpstr>
      <vt:lpstr>Inspiration/where credit’s due</vt:lpstr>
      <vt:lpstr>Tools &amp; Libraries</vt:lpstr>
      <vt:lpstr>Manual Distributed Processing with MongoDB</vt:lpstr>
      <vt:lpstr>Challenge Accepted</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Josephine</dc:creator>
  <cp:lastModifiedBy>Josephine</cp:lastModifiedBy>
  <cp:revision>171</cp:revision>
  <dcterms:created xsi:type="dcterms:W3CDTF">2017-06-11T20:03:21Z</dcterms:created>
  <dcterms:modified xsi:type="dcterms:W3CDTF">2017-06-21T22:51:46Z</dcterms:modified>
</cp:coreProperties>
</file>